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551" r:id="rId2"/>
    <p:sldId id="363" r:id="rId3"/>
    <p:sldId id="364" r:id="rId4"/>
    <p:sldId id="495" r:id="rId5"/>
    <p:sldId id="497" r:id="rId6"/>
    <p:sldId id="498" r:id="rId7"/>
    <p:sldId id="499" r:id="rId8"/>
    <p:sldId id="470" r:id="rId9"/>
    <p:sldId id="503" r:id="rId10"/>
    <p:sldId id="459" r:id="rId11"/>
    <p:sldId id="489" r:id="rId12"/>
    <p:sldId id="490" r:id="rId13"/>
    <p:sldId id="491" r:id="rId14"/>
    <p:sldId id="530" r:id="rId15"/>
    <p:sldId id="457" r:id="rId16"/>
    <p:sldId id="471" r:id="rId17"/>
    <p:sldId id="485" r:id="rId18"/>
    <p:sldId id="486" r:id="rId19"/>
    <p:sldId id="548" r:id="rId20"/>
    <p:sldId id="549" r:id="rId21"/>
    <p:sldId id="550" r:id="rId22"/>
    <p:sldId id="475" r:id="rId23"/>
    <p:sldId id="525" r:id="rId24"/>
    <p:sldId id="526" r:id="rId25"/>
    <p:sldId id="527" r:id="rId26"/>
    <p:sldId id="472" r:id="rId27"/>
    <p:sldId id="345" r:id="rId28"/>
    <p:sldId id="428" r:id="rId29"/>
    <p:sldId id="347" r:id="rId30"/>
    <p:sldId id="349" r:id="rId31"/>
    <p:sldId id="351" r:id="rId32"/>
    <p:sldId id="529" r:id="rId33"/>
    <p:sldId id="508" r:id="rId34"/>
    <p:sldId id="509" r:id="rId35"/>
    <p:sldId id="511" r:id="rId36"/>
    <p:sldId id="512" r:id="rId37"/>
    <p:sldId id="513" r:id="rId38"/>
    <p:sldId id="514" r:id="rId39"/>
    <p:sldId id="515" r:id="rId40"/>
    <p:sldId id="516" r:id="rId41"/>
    <p:sldId id="517" r:id="rId42"/>
    <p:sldId id="329" r:id="rId43"/>
  </p:sldIdLst>
  <p:sldSz cx="9144000" cy="6858000" type="screen4x3"/>
  <p:notesSz cx="6797675" cy="9926638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9999"/>
    <a:srgbClr val="C86400"/>
    <a:srgbClr val="760000"/>
    <a:srgbClr val="F8A662"/>
    <a:srgbClr val="34411B"/>
    <a:srgbClr val="003E00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USUARIO-MEGA16\BancoDocumentosGEA\_TEMPOR&#193;RIO\Mayhara\Apresenta&#231;&#227;o%20Ministro\Dados%20para%20apresenta&#231;&#227;o%20do%20ministro\Gr&#225;ficos%20apresenta&#231;&#227;o%20do%20ministro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0.00.00_S%20E%20P\0.02_APRESENTA&#199;&#213;ES%20SECRET&#193;RIO%20EXECUTIVO%20SEP\APRESENTA&#199;&#195;O%20SECRET&#193;RIO%20EXECUTIVO_ESCOLA%20SUPERIOR%20DE%20GUERRA\sdfsdf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0.00.00_S%20E%20P\0.02_APRESENTA&#199;&#213;ES%20SECRET&#193;RIO%20EXECUTIVO%20SEP\APRESENTA&#199;&#195;O%20SECRET&#193;RIO%20EXECUTIVO_ESCOLA%20SUPERIOR%20DE%20GUERRA\sdfsdf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USUARIO-MEGA16\BancoDocumentosGEA\mayhara\PNLP\Estudos\MOVIMENTA&#199;&#195;O%20DE%20CARGAS%202009%202010\Movimenta&#231;&#227;o%202005%20a%202010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USUARIO-MEGA16\BancoDocumentosGEA\_TEMPOR&#193;RIO\Mayhara\Pasta1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Pasta2" TargetMode="External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lrMapOvr bg1="lt1" tx1="dk1" bg2="lt2" tx2="dk2" accent1="accent1" accent2="accent2" accent3="accent3" accent4="accent4" accent5="accent5" accent6="accent6" hlink="hlink" folHlink="folHlink"/>
  <c:chart>
    <c:view3D>
      <c:rotX val="75"/>
      <c:perspective val="30"/>
    </c:view3D>
    <c:plotArea>
      <c:layout>
        <c:manualLayout>
          <c:layoutTarget val="inner"/>
          <c:xMode val="edge"/>
          <c:yMode val="edge"/>
          <c:x val="7.3638942401058699E-2"/>
          <c:y val="4.4077262362930004E-2"/>
          <c:w val="0.49468348306395832"/>
          <c:h val="0.94408496865353031"/>
        </c:manualLayout>
      </c:layout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/>
                </a:pPr>
                <a:endParaRPr lang="pt-BR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Plan2!$A$2:$A$17</c:f>
              <c:strCache>
                <c:ptCount val="16"/>
                <c:pt idx="0">
                  <c:v>1 – Minérios</c:v>
                </c:pt>
                <c:pt idx="1">
                  <c:v>2 – Petróleo e combustíveis</c:v>
                </c:pt>
                <c:pt idx="2">
                  <c:v>3 – Material de transporte</c:v>
                </c:pt>
                <c:pt idx="3">
                  <c:v>4 – Complexo soja</c:v>
                </c:pt>
                <c:pt idx="4">
                  <c:v>5 – Açúcar e etanol</c:v>
                </c:pt>
                <c:pt idx="5">
                  <c:v>6 – Químicos</c:v>
                </c:pt>
                <c:pt idx="6">
                  <c:v>7 – Carnes</c:v>
                </c:pt>
                <c:pt idx="7">
                  <c:v>8 – Produtos metalúrgicos</c:v>
                </c:pt>
                <c:pt idx="8">
                  <c:v>9 – Máqs. e equipamentos</c:v>
                </c:pt>
                <c:pt idx="9">
                  <c:v>10 – Papel e celulose</c:v>
                </c:pt>
                <c:pt idx="10">
                  <c:v>11 – Café</c:v>
                </c:pt>
                <c:pt idx="11">
                  <c:v>12 – Equipamentos elétricos</c:v>
                </c:pt>
                <c:pt idx="12">
                  <c:v>13 – Calçados e couro</c:v>
                </c:pt>
                <c:pt idx="13">
                  <c:v>14 – Fumo e Sucedâneos</c:v>
                </c:pt>
                <c:pt idx="14">
                  <c:v>15 – Metais e Pedras Preciosos </c:v>
                </c:pt>
                <c:pt idx="15">
                  <c:v>16 – Outros</c:v>
                </c:pt>
              </c:strCache>
            </c:strRef>
          </c:cat>
          <c:val>
            <c:numRef>
              <c:f>Plan2!$D$2:$D$17</c:f>
              <c:numCache>
                <c:formatCode>#.#00%</c:formatCode>
                <c:ptCount val="16"/>
                <c:pt idx="0">
                  <c:v>0.15300000000000008</c:v>
                </c:pt>
                <c:pt idx="1">
                  <c:v>0.11300000000000003</c:v>
                </c:pt>
                <c:pt idx="2">
                  <c:v>0.10800000000000004</c:v>
                </c:pt>
                <c:pt idx="3">
                  <c:v>8.5000000000000048E-2</c:v>
                </c:pt>
                <c:pt idx="4">
                  <c:v>6.8000000000000033E-2</c:v>
                </c:pt>
                <c:pt idx="5">
                  <c:v>6.7000000000000046E-2</c:v>
                </c:pt>
                <c:pt idx="6">
                  <c:v>6.6000000000000031E-2</c:v>
                </c:pt>
                <c:pt idx="7">
                  <c:v>6.4000000000000237E-2</c:v>
                </c:pt>
                <c:pt idx="8">
                  <c:v>4.1000000000000016E-2</c:v>
                </c:pt>
                <c:pt idx="9">
                  <c:v>3.4000000000000016E-2</c:v>
                </c:pt>
                <c:pt idx="10">
                  <c:v>2.9000000000000015E-2</c:v>
                </c:pt>
                <c:pt idx="11">
                  <c:v>2.4000000000000014E-2</c:v>
                </c:pt>
                <c:pt idx="12">
                  <c:v>1.7000000000000008E-2</c:v>
                </c:pt>
                <c:pt idx="13">
                  <c:v>1.4000000000000004E-2</c:v>
                </c:pt>
                <c:pt idx="14">
                  <c:v>1.1000000000000008E-2</c:v>
                </c:pt>
                <c:pt idx="15">
                  <c:v>0.10600000000000002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0093572294255204"/>
          <c:y val="4.8467672110934522E-2"/>
          <c:w val="0.34398730429387442"/>
          <c:h val="0.75545582708898162"/>
        </c:manualLayout>
      </c:layout>
      <c:txPr>
        <a:bodyPr/>
        <a:lstStyle/>
        <a:p>
          <a:pPr rtl="0">
            <a:defRPr lang="en-US" sz="1200"/>
          </a:pPr>
          <a:endParaRPr lang="pt-BR"/>
        </a:p>
      </c:txPr>
    </c:legend>
    <c:plotVisOnly val="1"/>
    <c:dispBlanksAs val="zero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lrMapOvr bg1="lt1" tx1="dk1" bg2="lt2" tx2="dk2" accent1="accent1" accent2="accent2" accent3="accent3" accent4="accent4" accent5="accent5" accent6="accent6" hlink="hlink" folHlink="folHlink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1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chemeClr val="bg2">
                  <a:lumMod val="25000"/>
                </a:schemeClr>
              </a:solidFill>
            </c:spPr>
          </c:dPt>
          <c:dPt>
            <c:idx val="7"/>
            <c:spPr>
              <a:solidFill>
                <a:srgbClr val="FF0000"/>
              </a:solidFill>
            </c:spPr>
          </c:dPt>
          <c:cat>
            <c:strRef>
              <c:f>'[sdfsdf.xlsx]2011'!$B$2:$B$15</c:f>
              <c:strCache>
                <c:ptCount val="14"/>
                <c:pt idx="0">
                  <c:v>14% Minérios</c:v>
                </c:pt>
                <c:pt idx="1">
                  <c:v>13% Petróleo e combustíveis</c:v>
                </c:pt>
                <c:pt idx="2">
                  <c:v>10% Material de transporte</c:v>
                </c:pt>
                <c:pt idx="3">
                  <c:v>11% Complexo soja</c:v>
                </c:pt>
                <c:pt idx="4">
                  <c:v>6% Produtos metalúrgicos</c:v>
                </c:pt>
                <c:pt idx="5">
                  <c:v>6% Açúcares etanol</c:v>
                </c:pt>
                <c:pt idx="6">
                  <c:v>6% Químicos</c:v>
                </c:pt>
                <c:pt idx="7">
                  <c:v>6% Carnes</c:v>
                </c:pt>
                <c:pt idx="8">
                  <c:v>4% Máquinas e equipamentos</c:v>
                </c:pt>
                <c:pt idx="9">
                  <c:v>3% Café</c:v>
                </c:pt>
                <c:pt idx="10">
                  <c:v>3% Papel e celulose</c:v>
                </c:pt>
                <c:pt idx="11">
                  <c:v>2% Equipamentos elétricos</c:v>
                </c:pt>
                <c:pt idx="12">
                  <c:v>1% Calçados e couro</c:v>
                </c:pt>
                <c:pt idx="13">
                  <c:v>1% Têxteis</c:v>
                </c:pt>
              </c:strCache>
            </c:strRef>
          </c:cat>
          <c:val>
            <c:numRef>
              <c:f>'[sdfsdf.xlsx]2011'!$C$2:$C$15</c:f>
              <c:numCache>
                <c:formatCode>0%</c:formatCode>
                <c:ptCount val="14"/>
                <c:pt idx="0">
                  <c:v>0.13700000000000001</c:v>
                </c:pt>
                <c:pt idx="1">
                  <c:v>0.128</c:v>
                </c:pt>
                <c:pt idx="2">
                  <c:v>0.10100000000000002</c:v>
                </c:pt>
                <c:pt idx="3">
                  <c:v>0.10800000000000004</c:v>
                </c:pt>
                <c:pt idx="4">
                  <c:v>6.4000000000000029E-2</c:v>
                </c:pt>
                <c:pt idx="5">
                  <c:v>6.2000000000000027E-2</c:v>
                </c:pt>
                <c:pt idx="6">
                  <c:v>6.3E-2</c:v>
                </c:pt>
                <c:pt idx="7">
                  <c:v>6.3E-2</c:v>
                </c:pt>
                <c:pt idx="8">
                  <c:v>4.4000000000000025E-2</c:v>
                </c:pt>
                <c:pt idx="9">
                  <c:v>2.7000000000000017E-2</c:v>
                </c:pt>
                <c:pt idx="10">
                  <c:v>2.7000000000000017E-2</c:v>
                </c:pt>
                <c:pt idx="11">
                  <c:v>1.900000000000001E-2</c:v>
                </c:pt>
                <c:pt idx="12">
                  <c:v>1.4000000000000002E-2</c:v>
                </c:pt>
                <c:pt idx="13">
                  <c:v>1.4000000000000002E-2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2033469811671704"/>
          <c:y val="4.9307166593516834E-3"/>
          <c:w val="0.37966530188328318"/>
          <c:h val="0.9950692152588233"/>
        </c:manualLayout>
      </c:layout>
      <c:txPr>
        <a:bodyPr/>
        <a:lstStyle/>
        <a:p>
          <a:pPr>
            <a:defRPr lang="en-US" sz="1600" baseline="0"/>
          </a:pPr>
          <a:endParaRPr lang="pt-BR"/>
        </a:p>
      </c:txPr>
    </c:legend>
    <c:plotVisOnly val="1"/>
    <c:dispBlanksAs val="zero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lrMapOvr bg1="lt1" tx1="dk1" bg2="lt2" tx2="dk2" accent1="accent1" accent2="accent2" accent3="accent3" accent4="accent4" accent5="accent5" accent6="accent6" hlink="hlink" folHlink="folHlink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spPr>
              <a:solidFill>
                <a:schemeClr val="bg2">
                  <a:lumMod val="25000"/>
                </a:schemeClr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Pt>
            <c:idx val="4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6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8.976139874108674E-2"/>
                  <c:y val="4.498814664295988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lang="en-US" sz="2000">
                      <a:solidFill>
                        <a:srgbClr val="92D050"/>
                      </a:solidFill>
                    </a:defRPr>
                  </a:pPr>
                  <a:endParaRPr lang="pt-BR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2000"/>
                </a:pPr>
                <a:endParaRPr lang="pt-BR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'[sdfsdf.xlsx]2011'!$B$31:$B$37</c:f>
              <c:strCache>
                <c:ptCount val="7"/>
                <c:pt idx="0">
                  <c:v>Ásia</c:v>
                </c:pt>
                <c:pt idx="1">
                  <c:v>América Latina e Caribe</c:v>
                </c:pt>
                <c:pt idx="2">
                  <c:v>União Européia</c:v>
                </c:pt>
                <c:pt idx="3">
                  <c:v>Estados Unidos</c:v>
                </c:pt>
                <c:pt idx="4">
                  <c:v>Oriente Médio</c:v>
                </c:pt>
                <c:pt idx="5">
                  <c:v>África</c:v>
                </c:pt>
                <c:pt idx="6">
                  <c:v>Europa Oriental</c:v>
                </c:pt>
              </c:strCache>
            </c:strRef>
          </c:cat>
          <c:val>
            <c:numRef>
              <c:f>'[sdfsdf.xlsx]2011'!$C$31:$C$37</c:f>
              <c:numCache>
                <c:formatCode>0%</c:formatCode>
                <c:ptCount val="7"/>
                <c:pt idx="0">
                  <c:v>0.31100000000000017</c:v>
                </c:pt>
                <c:pt idx="1">
                  <c:v>0.20800000000000007</c:v>
                </c:pt>
                <c:pt idx="2">
                  <c:v>0.20100000000000001</c:v>
                </c:pt>
                <c:pt idx="3">
                  <c:v>0.111</c:v>
                </c:pt>
                <c:pt idx="4">
                  <c:v>4.8000000000000022E-2</c:v>
                </c:pt>
                <c:pt idx="5">
                  <c:v>0.05</c:v>
                </c:pt>
                <c:pt idx="6">
                  <c:v>1.8000000000000009E-2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lang="en-US" sz="1800"/>
          </a:pPr>
          <a:endParaRPr lang="pt-BR"/>
        </a:p>
      </c:txPr>
    </c:legend>
    <c:plotVisOnly val="1"/>
    <c:dispBlanksAs val="zero"/>
  </c:chart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Plan1!$B$1</c:f>
              <c:strCache>
                <c:ptCount val="1"/>
                <c:pt idx="0">
                  <c:v>Granel Sólido (t)</c:v>
                </c:pt>
              </c:strCache>
            </c:strRef>
          </c:tx>
          <c:cat>
            <c:numRef>
              <c:f>Plan1!$A$2:$A$14</c:f>
              <c:numCache>
                <c:formatCode>ge\r\a\l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Plan1!$B$2:$B$14</c:f>
              <c:numCache>
                <c:formatCode>#,##0</c:formatCode>
                <c:ptCount val="13"/>
                <c:pt idx="0">
                  <c:v>250469331</c:v>
                </c:pt>
                <c:pt idx="1">
                  <c:v>242505099.99999997</c:v>
                </c:pt>
                <c:pt idx="2">
                  <c:v>281292312.99999976</c:v>
                </c:pt>
                <c:pt idx="3">
                  <c:v>289265116.99999976</c:v>
                </c:pt>
                <c:pt idx="4">
                  <c:v>301972374.00000006</c:v>
                </c:pt>
                <c:pt idx="5">
                  <c:v>336276307.99999976</c:v>
                </c:pt>
                <c:pt idx="6">
                  <c:v>369611250</c:v>
                </c:pt>
                <c:pt idx="7">
                  <c:v>392903932</c:v>
                </c:pt>
                <c:pt idx="8">
                  <c:v>415727739</c:v>
                </c:pt>
                <c:pt idx="9">
                  <c:v>457435373.00000006</c:v>
                </c:pt>
                <c:pt idx="10">
                  <c:v>460184343.00000006</c:v>
                </c:pt>
                <c:pt idx="11">
                  <c:v>432985385.99999976</c:v>
                </c:pt>
                <c:pt idx="12">
                  <c:v>505887089.99999976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Granel Líquido (t)</c:v>
                </c:pt>
              </c:strCache>
            </c:strRef>
          </c:tx>
          <c:cat>
            <c:numRef>
              <c:f>Plan1!$A$2:$A$14</c:f>
              <c:numCache>
                <c:formatCode>ge\r\a\l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Plan1!$C$2:$C$14</c:f>
              <c:numCache>
                <c:formatCode>#,##0</c:formatCode>
                <c:ptCount val="13"/>
                <c:pt idx="0">
                  <c:v>148010962</c:v>
                </c:pt>
                <c:pt idx="1">
                  <c:v>145254560.99999997</c:v>
                </c:pt>
                <c:pt idx="2">
                  <c:v>154555572</c:v>
                </c:pt>
                <c:pt idx="3">
                  <c:v>163986764.99999997</c:v>
                </c:pt>
                <c:pt idx="4">
                  <c:v>163135324</c:v>
                </c:pt>
                <c:pt idx="5">
                  <c:v>161886081</c:v>
                </c:pt>
                <c:pt idx="6">
                  <c:v>166555087</c:v>
                </c:pt>
                <c:pt idx="7">
                  <c:v>163717494</c:v>
                </c:pt>
                <c:pt idx="8">
                  <c:v>175541323.99999997</c:v>
                </c:pt>
                <c:pt idx="9">
                  <c:v>194598576</c:v>
                </c:pt>
                <c:pt idx="10">
                  <c:v>195637355</c:v>
                </c:pt>
                <c:pt idx="11">
                  <c:v>197934640</c:v>
                </c:pt>
                <c:pt idx="12">
                  <c:v>208457610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Carga Geral (t)</c:v>
                </c:pt>
              </c:strCache>
            </c:strRef>
          </c:tx>
          <c:cat>
            <c:numRef>
              <c:f>Plan1!$A$2:$A$14</c:f>
              <c:numCache>
                <c:formatCode>ge\r\a\l</c:formatCode>
                <c:ptCount val="13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</c:numCache>
            </c:numRef>
          </c:cat>
          <c:val>
            <c:numRef>
              <c:f>Plan1!$D$2:$D$14</c:f>
              <c:numCache>
                <c:formatCode>#,##0</c:formatCode>
                <c:ptCount val="13"/>
                <c:pt idx="0">
                  <c:v>44524301</c:v>
                </c:pt>
                <c:pt idx="1">
                  <c:v>47950236.000000007</c:v>
                </c:pt>
                <c:pt idx="2">
                  <c:v>48812755</c:v>
                </c:pt>
                <c:pt idx="3">
                  <c:v>52955002</c:v>
                </c:pt>
                <c:pt idx="4">
                  <c:v>63897353</c:v>
                </c:pt>
                <c:pt idx="5">
                  <c:v>72627666</c:v>
                </c:pt>
                <c:pt idx="6">
                  <c:v>84554208.00000003</c:v>
                </c:pt>
                <c:pt idx="7">
                  <c:v>92797355.000000015</c:v>
                </c:pt>
                <c:pt idx="8">
                  <c:v>101564405</c:v>
                </c:pt>
                <c:pt idx="9">
                  <c:v>102682706</c:v>
                </c:pt>
                <c:pt idx="10">
                  <c:v>112501852.00000003</c:v>
                </c:pt>
                <c:pt idx="11">
                  <c:v>102011115</c:v>
                </c:pt>
                <c:pt idx="12">
                  <c:v>119538097.00000001</c:v>
                </c:pt>
              </c:numCache>
            </c:numRef>
          </c:val>
        </c:ser>
        <c:gapWidth val="75"/>
        <c:overlap val="100"/>
        <c:axId val="40006400"/>
        <c:axId val="40007936"/>
      </c:barChart>
      <c:dateAx>
        <c:axId val="40006400"/>
        <c:scaling>
          <c:orientation val="minMax"/>
        </c:scaling>
        <c:axPos val="b"/>
        <c:numFmt formatCode="ge\r\a\l" sourceLinked="1"/>
        <c:majorTickMark val="none"/>
        <c:tickLblPos val="nextTo"/>
        <c:txPr>
          <a:bodyPr/>
          <a:lstStyle/>
          <a:p>
            <a:pPr>
              <a:defRPr lang="en-US" sz="1400"/>
            </a:pPr>
            <a:endParaRPr lang="pt-BR"/>
          </a:p>
        </c:txPr>
        <c:crossAx val="40007936"/>
        <c:crosses val="autoZero"/>
        <c:auto val="1"/>
        <c:lblOffset val="100"/>
        <c:baseTimeUnit val="days"/>
      </c:dateAx>
      <c:valAx>
        <c:axId val="40007936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lang="en-US" sz="1400"/>
            </a:pPr>
            <a:endParaRPr lang="pt-BR"/>
          </a:p>
        </c:txPr>
        <c:crossAx val="4000640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en-US" sz="1400"/>
          </a:pPr>
          <a:endParaRPr lang="pt-BR"/>
        </a:p>
      </c:txPr>
    </c:legend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4"/>
          <c:order val="0"/>
          <c:tx>
            <c:strRef>
              <c:f>'Plan4 (2)'!$A$6</c:f>
              <c:strCache>
                <c:ptCount val="1"/>
                <c:pt idx="0">
                  <c:v>Rodoviário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1.4300215572934701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200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'Plan4 (2)'!$B$1:$C$1</c:f>
              <c:strCache>
                <c:ptCount val="2"/>
                <c:pt idx="0">
                  <c:v>2010</c:v>
                </c:pt>
                <c:pt idx="1">
                  <c:v>2025*</c:v>
                </c:pt>
              </c:strCache>
            </c:strRef>
          </c:cat>
          <c:val>
            <c:numRef>
              <c:f>'Plan4 (2)'!$B$6:$C$6</c:f>
              <c:numCache>
                <c:formatCode>#.#00%</c:formatCode>
                <c:ptCount val="2"/>
                <c:pt idx="0">
                  <c:v>0.58000000000000007</c:v>
                </c:pt>
                <c:pt idx="1">
                  <c:v>0.30000000000000016</c:v>
                </c:pt>
              </c:numCache>
            </c:numRef>
          </c:val>
        </c:ser>
        <c:ser>
          <c:idx val="3"/>
          <c:order val="1"/>
          <c:tx>
            <c:strRef>
              <c:f>'Plan4 (2)'!$A$5</c:f>
              <c:strCache>
                <c:ptCount val="1"/>
                <c:pt idx="0">
                  <c:v>Ferroviário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200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'Plan4 (2)'!$B$1:$C$1</c:f>
              <c:strCache>
                <c:ptCount val="2"/>
                <c:pt idx="0">
                  <c:v>2010</c:v>
                </c:pt>
                <c:pt idx="1">
                  <c:v>2025*</c:v>
                </c:pt>
              </c:strCache>
            </c:strRef>
          </c:cat>
          <c:val>
            <c:numRef>
              <c:f>'Plan4 (2)'!$B$5:$C$5</c:f>
              <c:numCache>
                <c:formatCode>#.#00%</c:formatCode>
                <c:ptCount val="2"/>
                <c:pt idx="0">
                  <c:v>0.25</c:v>
                </c:pt>
                <c:pt idx="1">
                  <c:v>0.35000000000000014</c:v>
                </c:pt>
              </c:numCache>
            </c:numRef>
          </c:val>
        </c:ser>
        <c:ser>
          <c:idx val="1"/>
          <c:order val="2"/>
          <c:tx>
            <c:strRef>
              <c:f>'Plan4 (2)'!$A$3</c:f>
              <c:strCache>
                <c:ptCount val="1"/>
                <c:pt idx="0">
                  <c:v>Aquaviário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200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'Plan4 (2)'!$B$1:$C$1</c:f>
              <c:strCache>
                <c:ptCount val="2"/>
                <c:pt idx="0">
                  <c:v>2010</c:v>
                </c:pt>
                <c:pt idx="1">
                  <c:v>2025*</c:v>
                </c:pt>
              </c:strCache>
            </c:strRef>
          </c:cat>
          <c:val>
            <c:numRef>
              <c:f>'Plan4 (2)'!$B$3:$C$3</c:f>
              <c:numCache>
                <c:formatCode>#.#00%</c:formatCode>
                <c:ptCount val="2"/>
                <c:pt idx="0">
                  <c:v>0.13</c:v>
                </c:pt>
                <c:pt idx="1">
                  <c:v>0.29000000000000015</c:v>
                </c:pt>
              </c:numCache>
            </c:numRef>
          </c:val>
        </c:ser>
        <c:ser>
          <c:idx val="2"/>
          <c:order val="3"/>
          <c:tx>
            <c:strRef>
              <c:f>'Plan4 (2)'!$A$4</c:f>
              <c:strCache>
                <c:ptCount val="1"/>
                <c:pt idx="0">
                  <c:v>Dutoviário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200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'Plan4 (2)'!$B$1:$C$1</c:f>
              <c:strCache>
                <c:ptCount val="2"/>
                <c:pt idx="0">
                  <c:v>2010</c:v>
                </c:pt>
                <c:pt idx="1">
                  <c:v>2025*</c:v>
                </c:pt>
              </c:strCache>
            </c:strRef>
          </c:cat>
          <c:val>
            <c:numRef>
              <c:f>'Plan4 (2)'!$B$4:$C$4</c:f>
              <c:numCache>
                <c:formatCode>#.#00%</c:formatCode>
                <c:ptCount val="2"/>
                <c:pt idx="0">
                  <c:v>3.6000000000000011E-2</c:v>
                </c:pt>
                <c:pt idx="1">
                  <c:v>0.05</c:v>
                </c:pt>
              </c:numCache>
            </c:numRef>
          </c:val>
        </c:ser>
        <c:ser>
          <c:idx val="0"/>
          <c:order val="4"/>
          <c:tx>
            <c:strRef>
              <c:f>'Plan4 (2)'!$A$2</c:f>
              <c:strCache>
                <c:ptCount val="1"/>
                <c:pt idx="0">
                  <c:v>Aéreo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200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'Plan4 (2)'!$B$1:$C$1</c:f>
              <c:strCache>
                <c:ptCount val="2"/>
                <c:pt idx="0">
                  <c:v>2010</c:v>
                </c:pt>
                <c:pt idx="1">
                  <c:v>2025*</c:v>
                </c:pt>
              </c:strCache>
            </c:strRef>
          </c:cat>
          <c:val>
            <c:numRef>
              <c:f>'Plan4 (2)'!$B$2:$C$2</c:f>
              <c:numCache>
                <c:formatCode>#.#00%</c:formatCode>
                <c:ptCount val="2"/>
                <c:pt idx="0">
                  <c:v>4.0000000000000114E-3</c:v>
                </c:pt>
                <c:pt idx="1">
                  <c:v>1.0000000000000005E-2</c:v>
                </c:pt>
              </c:numCache>
            </c:numRef>
          </c:val>
        </c:ser>
        <c:axId val="40374272"/>
        <c:axId val="40375808"/>
      </c:barChart>
      <c:catAx>
        <c:axId val="40374272"/>
        <c:scaling>
          <c:orientation val="minMax"/>
        </c:scaling>
        <c:axPos val="b"/>
        <c:numFmt formatCode="ge\r\a\l" sourceLinked="1"/>
        <c:tickLblPos val="nextTo"/>
        <c:txPr>
          <a:bodyPr/>
          <a:lstStyle/>
          <a:p>
            <a:pPr>
              <a:defRPr lang="en-US" sz="1400"/>
            </a:pPr>
            <a:endParaRPr lang="pt-BR"/>
          </a:p>
        </c:txPr>
        <c:crossAx val="40375808"/>
        <c:crosses val="autoZero"/>
        <c:auto val="1"/>
        <c:lblAlgn val="ctr"/>
        <c:lblOffset val="100"/>
      </c:catAx>
      <c:valAx>
        <c:axId val="40375808"/>
        <c:scaling>
          <c:orientation val="minMax"/>
        </c:scaling>
        <c:axPos val="l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numFmt formatCode="#.#00%" sourceLinked="1"/>
        <c:tickLblPos val="nextTo"/>
        <c:txPr>
          <a:bodyPr/>
          <a:lstStyle/>
          <a:p>
            <a:pPr>
              <a:defRPr lang="en-US" sz="1400"/>
            </a:pPr>
            <a:endParaRPr lang="pt-BR"/>
          </a:p>
        </c:txPr>
        <c:crossAx val="40374272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en-US" sz="1400"/>
          </a:pPr>
          <a:endParaRPr lang="pt-BR"/>
        </a:p>
      </c:txPr>
    </c:legend>
    <c:plotVisOnly val="1"/>
    <c:dispBlanksAs val="gap"/>
  </c:chart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Plan1!$A$2</c:f>
              <c:strCache>
                <c:ptCount val="1"/>
                <c:pt idx="0">
                  <c:v>Rodoviário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b="1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Plan1!$B$1:$C$1</c:f>
              <c:strCache>
                <c:ptCount val="2"/>
                <c:pt idx="0">
                  <c:v>2012</c:v>
                </c:pt>
                <c:pt idx="1">
                  <c:v>2025*</c:v>
                </c:pt>
              </c:strCache>
            </c:strRef>
          </c:cat>
          <c:val>
            <c:numRef>
              <c:f>Plan1!$B$2:$C$2</c:f>
              <c:numCache>
                <c:formatCode>0%</c:formatCode>
                <c:ptCount val="2"/>
                <c:pt idx="0">
                  <c:v>0.61100000000000032</c:v>
                </c:pt>
                <c:pt idx="1">
                  <c:v>0.30000000000000016</c:v>
                </c:pt>
              </c:numCache>
            </c:numRef>
          </c:val>
        </c:ser>
        <c:ser>
          <c:idx val="1"/>
          <c:order val="1"/>
          <c:tx>
            <c:strRef>
              <c:f>Plan1!$A$3</c:f>
              <c:strCache>
                <c:ptCount val="1"/>
                <c:pt idx="0">
                  <c:v>Ferroviário</c:v>
                </c:pt>
              </c:strCache>
            </c:strRef>
          </c:tx>
          <c:spPr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b="1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Plan1!$B$1:$C$1</c:f>
              <c:strCache>
                <c:ptCount val="2"/>
                <c:pt idx="0">
                  <c:v>2012</c:v>
                </c:pt>
                <c:pt idx="1">
                  <c:v>2025*</c:v>
                </c:pt>
              </c:strCache>
            </c:strRef>
          </c:cat>
          <c:val>
            <c:numRef>
              <c:f>Plan1!$B$3:$C$3</c:f>
              <c:numCache>
                <c:formatCode>0%</c:formatCode>
                <c:ptCount val="2"/>
                <c:pt idx="0">
                  <c:v>0.20700000000000007</c:v>
                </c:pt>
                <c:pt idx="1">
                  <c:v>0.35000000000000014</c:v>
                </c:pt>
              </c:numCache>
            </c:numRef>
          </c:val>
        </c:ser>
        <c:ser>
          <c:idx val="2"/>
          <c:order val="2"/>
          <c:tx>
            <c:strRef>
              <c:f>Plan1!$A$4</c:f>
              <c:strCache>
                <c:ptCount val="1"/>
                <c:pt idx="0">
                  <c:v>Aquaviário</c:v>
                </c:pt>
              </c:strCache>
            </c:strRef>
          </c:tx>
          <c:spPr>
            <a:gradFill rotWithShape="1">
              <a:gsLst>
                <a:gs pos="0">
                  <a:srgbClr val="9BBB59">
                    <a:shade val="51000"/>
                    <a:satMod val="130000"/>
                  </a:srgbClr>
                </a:gs>
                <a:gs pos="80000">
                  <a:srgbClr val="9BBB59">
                    <a:shade val="93000"/>
                    <a:satMod val="130000"/>
                  </a:srgbClr>
                </a:gs>
                <a:gs pos="100000">
                  <a:srgbClr val="9BBB5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b="1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Plan1!$B$1:$C$1</c:f>
              <c:strCache>
                <c:ptCount val="2"/>
                <c:pt idx="0">
                  <c:v>2012</c:v>
                </c:pt>
                <c:pt idx="1">
                  <c:v>2025*</c:v>
                </c:pt>
              </c:strCache>
            </c:strRef>
          </c:cat>
          <c:val>
            <c:numRef>
              <c:f>Plan1!$B$4:$C$4</c:f>
              <c:numCache>
                <c:formatCode>0%</c:formatCode>
                <c:ptCount val="2"/>
                <c:pt idx="0">
                  <c:v>0.13600000000000001</c:v>
                </c:pt>
                <c:pt idx="1">
                  <c:v>0.29000000000000015</c:v>
                </c:pt>
              </c:numCache>
            </c:numRef>
          </c:val>
        </c:ser>
        <c:ser>
          <c:idx val="3"/>
          <c:order val="3"/>
          <c:tx>
            <c:strRef>
              <c:f>Plan1!$A$5</c:f>
              <c:strCache>
                <c:ptCount val="1"/>
                <c:pt idx="0">
                  <c:v>Dutoviário</c:v>
                </c:pt>
              </c:strCache>
            </c:strRef>
          </c:tx>
          <c:spPr>
            <a:gradFill rotWithShape="1">
              <a:gsLst>
                <a:gs pos="0">
                  <a:srgbClr val="8064A2">
                    <a:shade val="51000"/>
                    <a:satMod val="130000"/>
                  </a:srgbClr>
                </a:gs>
                <a:gs pos="80000">
                  <a:srgbClr val="8064A2">
                    <a:shade val="93000"/>
                    <a:satMod val="130000"/>
                  </a:srgbClr>
                </a:gs>
                <a:gs pos="100000">
                  <a:srgbClr val="8064A2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b="1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Plan1!$B$1:$C$1</c:f>
              <c:strCache>
                <c:ptCount val="2"/>
                <c:pt idx="0">
                  <c:v>2012</c:v>
                </c:pt>
                <c:pt idx="1">
                  <c:v>2025*</c:v>
                </c:pt>
              </c:strCache>
            </c:strRef>
          </c:cat>
          <c:val>
            <c:numRef>
              <c:f>Plan1!$B$5:$C$5</c:f>
              <c:numCache>
                <c:formatCode>0%</c:formatCode>
                <c:ptCount val="2"/>
                <c:pt idx="0">
                  <c:v>4.2000000000000023E-2</c:v>
                </c:pt>
                <c:pt idx="1">
                  <c:v>0.05</c:v>
                </c:pt>
              </c:numCache>
            </c:numRef>
          </c:val>
        </c:ser>
        <c:ser>
          <c:idx val="4"/>
          <c:order val="4"/>
          <c:tx>
            <c:strRef>
              <c:f>Plan1!$A$6</c:f>
              <c:strCache>
                <c:ptCount val="1"/>
                <c:pt idx="0">
                  <c:v>Aéreo</c:v>
                </c:pt>
              </c:strCache>
            </c:strRef>
          </c:tx>
          <c:spPr>
            <a:solidFill>
              <a:srgbClr val="00FF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b="1"/>
                </a:pPr>
                <a:endParaRPr lang="pt-B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Plan1!$B$1:$C$1</c:f>
              <c:strCache>
                <c:ptCount val="2"/>
                <c:pt idx="0">
                  <c:v>2012</c:v>
                </c:pt>
                <c:pt idx="1">
                  <c:v>2025*</c:v>
                </c:pt>
              </c:strCache>
            </c:strRef>
          </c:cat>
          <c:val>
            <c:numRef>
              <c:f>Plan1!$B$6:$C$6</c:f>
              <c:numCache>
                <c:formatCode>0%</c:formatCode>
                <c:ptCount val="2"/>
                <c:pt idx="0">
                  <c:v>4.0000000000000027E-3</c:v>
                </c:pt>
                <c:pt idx="1">
                  <c:v>1.0000000000000005E-2</c:v>
                </c:pt>
              </c:numCache>
            </c:numRef>
          </c:val>
        </c:ser>
        <c:axId val="40498688"/>
        <c:axId val="40500224"/>
      </c:barChart>
      <c:catAx>
        <c:axId val="40498688"/>
        <c:scaling>
          <c:orientation val="minMax"/>
        </c:scaling>
        <c:axPos val="b"/>
        <c:numFmt formatCode="ge\r\a\l" sourceLinked="1"/>
        <c:tickLblPos val="nextTo"/>
        <c:txPr>
          <a:bodyPr/>
          <a:lstStyle/>
          <a:p>
            <a:pPr>
              <a:defRPr lang="en-US" b="1"/>
            </a:pPr>
            <a:endParaRPr lang="pt-BR"/>
          </a:p>
        </c:txPr>
        <c:crossAx val="40500224"/>
        <c:crosses val="autoZero"/>
        <c:auto val="1"/>
        <c:lblAlgn val="ctr"/>
        <c:lblOffset val="100"/>
      </c:catAx>
      <c:valAx>
        <c:axId val="4050022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lang="en-US"/>
            </a:pPr>
            <a:endParaRPr lang="pt-BR"/>
          </a:p>
        </c:txPr>
        <c:crossAx val="4049868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en-US" sz="1600"/>
          </a:pPr>
          <a:endParaRPr lang="pt-BR"/>
        </a:p>
      </c:txPr>
    </c:legend>
    <c:plotVisOnly val="1"/>
    <c:dispBlanksAs val="gap"/>
  </c:chart>
  <c:externalData r:id="rId2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pitchFamily="34" charset="0"/>
              </a:defRPr>
            </a:lvl1pPr>
          </a:lstStyle>
          <a:p>
            <a:pPr>
              <a:defRPr/>
            </a:pPr>
            <a:fld id="{94D845F9-C995-4274-BB39-635701295CFD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pitchFamily="34" charset="0"/>
              </a:defRPr>
            </a:lvl1pPr>
          </a:lstStyle>
          <a:p>
            <a:pPr>
              <a:defRPr/>
            </a:pPr>
            <a:fld id="{3908F285-A060-48D3-AEBD-81AAFF74DE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pitchFamily="34" charset="0"/>
              </a:defRPr>
            </a:lvl1pPr>
          </a:lstStyle>
          <a:p>
            <a:pPr>
              <a:defRPr/>
            </a:pPr>
            <a:fld id="{74820930-F613-412E-8841-BDA98FED9498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pitchFamily="34" charset="0"/>
              </a:defRPr>
            </a:lvl1pPr>
          </a:lstStyle>
          <a:p>
            <a:pPr>
              <a:defRPr/>
            </a:pPr>
            <a:fld id="{1E2FE3DA-0E0B-4D66-B5AC-081B2C652D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smtClean="0"/>
              <a:t>SLIDE inicial que apresenta os órgãos e seus titulares da Presidência da República: Presidente, Casa Civil, Secretaria Especial de Portos, Subsecretaria de Planejamento e Desenvolvimento Portuário – SPL, Departamento de Sistemas de Informações Portuárias e Coordenação de Sistemas de Informações Portuárias.</a:t>
            </a:r>
          </a:p>
        </p:txBody>
      </p:sp>
      <p:sp>
        <p:nvSpPr>
          <p:cNvPr id="501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A21030-9A60-4DD1-8008-87E78FDE9A7D}" type="slidenum">
              <a:rPr lang="pt-BR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3CFD757-906A-4E15-BC52-90D65CC34DB3}" type="slidenum">
              <a:rPr lang="pt-BR"/>
              <a:pPr/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DB11C4C-E651-4E88-9843-ED314BAC9D90}" type="slidenum">
              <a:rPr lang="pt-BR"/>
              <a:pPr/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MUCURIPE: </a:t>
            </a:r>
            <a:r>
              <a:rPr lang="pt-BR" smtClean="0"/>
              <a:t>Dragagem de aprofundamento dos acessos aquaviários ao Porto de Mucuripe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NATAL: Dragagem de aprofundamento do canal de acesso e bacia de evolução do Porto de Natal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CABEDELO: </a:t>
            </a:r>
            <a:r>
              <a:rPr lang="pt-BR" smtClean="0"/>
              <a:t>Dragagem de aprofundamento do canal de acesso de bacia de evolução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SUAPE: </a:t>
            </a:r>
            <a:r>
              <a:rPr lang="pt-BR" smtClean="0"/>
              <a:t>Dragagem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BARRA DO FURADO:Dragagem de Aprofundamento do Canal de Acesso e Bacia de Evolução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RIO DE JANEIRO: Dragagem de Aprofundamento 1ª. Fase  de Aprofundamento – Ilha de Tatuoca 105.3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SANTOS:  Dragagem de Aprofundamento do Canal de Acesso e Bacia de Evolução para cota -15m; e ; Derrocagem das pedras Teffé e Itapema da cota -12m para -16m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ITAJAÍ: Dragagem de Aprofundamento do Canal de Acesso e Bacia de Evolução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SÃO FRANCISCO DO SUL: Dragagem de Aprofundamento do Canal de Acesso e Bacia de evolução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SANTARÉM: </a:t>
            </a:r>
            <a:r>
              <a:rPr lang="pt-BR" smtClean="0"/>
              <a:t>Projeto de Ampliação do Terminal de Multiplo Uso 1; E Construção do Terminal de Multiplo Uso 2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VILA DO CONDE: Ampliação do Pier Principal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ITAQUI: </a:t>
            </a:r>
            <a:r>
              <a:rPr lang="pt-BR" smtClean="0"/>
              <a:t>Construção do Berço 108 (Terminal para Granéis Líquidos) E Construção do Berço 100, Alargamento do Cais Sul e Ampliação do Porto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MUCURIPE: Construção de Terminal de Contêineres – 1ª. Etapa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AREIA BRANCA: Ampliação e Adequação do Terminal Salineiro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NATAL: Construção do Berço 4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LUIS CORREA: Conclusão da Construção do Porto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SUAPE: </a:t>
            </a:r>
            <a:r>
              <a:rPr lang="pt-BR" smtClean="0"/>
              <a:t>Construção do Acesso Rodoferroviário ao Porto; E Terminal de Graneis Sólidos e Dragagem da Bacia de Evolução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SALVADOR: Ampliação do Quebramar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VITÓRIA: </a:t>
            </a:r>
            <a:r>
              <a:rPr lang="pt-BR" smtClean="0"/>
              <a:t>Recuperação, Alargamento e Ampliação do Cais Comercial; Pátio de Estocagem para Carga Pesada no Cais Comercial; Construção de Berço nos Dolfins do Atalaia com Retroárea; E Estudos e Projetos para Implantação do Porto de Águas Profundas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RIO DE JANEIRO: </a:t>
            </a:r>
            <a:r>
              <a:rPr lang="pt-BR" smtClean="0"/>
              <a:t>Reforço estrutural do cais da Gamboa para recebimento de navios de calado de -13,5m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SANTOS: Avenida Perimetral da Margem Direita – Trecho Alamoa Saboó; Passagem inferior na região do Valongo (Mergulhão); Avenida Perimetral da Margem Direita – Trecho Bacia do Macuco e Ponta da Praia; Avenida Perimetral da Margem Esquerda – 1a. Fase; Avenida Perimetral da Margem Esquerda – 2a. Fase; Reforço do píer de acostagem na Alamoa; Reforço nos berços de atracação da Ilha de Barnabé; Projeto de Construção de 1 Pier com 2 Berços e Ponte de Acesso ao Terminal Alamoa; E Reforço de cais para aprofundamento dos berços entre os Armazéns 12A ao 23.</a:t>
            </a: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SÃO FRANCISCO DO SUL: </a:t>
            </a:r>
            <a:r>
              <a:rPr lang="pt-BR" smtClean="0"/>
              <a:t>Recuperação do Berço 201; E Recuperação do Berço 101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ITAJAÍ: </a:t>
            </a:r>
            <a:r>
              <a:rPr lang="pt-BR" smtClean="0"/>
              <a:t>Alinhamento e reforço do Berço 4; e Obra de Retroárea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RIO GRANDE: </a:t>
            </a:r>
            <a:r>
              <a:rPr lang="pt-BR" smtClean="0"/>
              <a:t>Modernização do Cais Público do Porto Novo do Porto de Rio Grande; E Recuperação do Molhe Leste</a:t>
            </a: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BE25A-7046-4BAD-9A9B-A958D87CA215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6404C-6957-44B0-A9EA-04E88D939B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07E2B-DA73-4265-B579-4F41E8C97A39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B1F74-7A70-427E-A5A9-8F839DA3DF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07779-3E1F-4E04-A670-B16FE96C25DD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1A25F-9266-4599-B719-ECB977865B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A3F5-B3FD-4334-9047-3CC01E49D75F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85702-7E6A-41F8-A04A-1BC5558429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A0A30-C927-42DD-9A6F-503B6FE89D05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53CCB-1C54-41E2-9769-BE8A2529C0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4F0CF-488D-4BA9-9D0C-6531BDE6BEB4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5894D-0C0B-481A-8918-C355D0F3BC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4B13A-EC9A-45B9-A2B4-3ECE1B44F716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DCAD7-40E6-4205-9191-8B8510A558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C2EE1-C863-49FC-9CCB-D844DED3D21C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75D2C-3591-49B1-A6B8-B5864E5F14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86A5F-33C4-40B4-AA34-5C784FF1992E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CBC96-64A8-4CA2-9131-1519BB26AC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A21EE-892B-4842-9A09-1CEB37F3AD3A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1204B-B220-4E58-BCF7-8C9F2B3CE6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A53BD-519E-4663-9FB3-A1558CFA2A13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FEFFE-D4B7-481D-BDF7-AFECAF2E91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39B81B38-B95B-4FF7-8946-D7268230658D}" type="datetimeFigureOut">
              <a:rPr lang="pt-BR"/>
              <a:pPr>
                <a:defRPr/>
              </a:pPr>
              <a:t>13/09/2013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C61399DF-7A17-472C-987E-C9384A51C9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  <p:sldLayoutId id="2147483963" r:id="rId14"/>
    <p:sldLayoutId id="2147483964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hyperlink" Target="http://images.google.com.br/imgres?imgurl=http://ww2.prefeitura.sp.gov.br/urbal/img/bandeira_franca.gif&amp;imgrefurl=http://ww2.prefeitura.sp.gov.br/urbal/pt/rede10/parceiros/parceiros_franca.html&amp;h=180&amp;w=270&amp;sz=2&amp;hl=pt-BR&amp;start=3&amp;um=1&amp;tbnid=kZEzIK99j4ODTM:&amp;tbnh=75&amp;tbnw=113&amp;prev=/images?q=bandeira+da+fran%C3%A7a&amp;um=1&amp;hl=pt-BR&amp;sa=G" TargetMode="External"/><Relationship Id="rId18" Type="http://schemas.openxmlformats.org/officeDocument/2006/relationships/image" Target="../media/image14.jpeg"/><Relationship Id="rId26" Type="http://schemas.openxmlformats.org/officeDocument/2006/relationships/image" Target="../media/image18.jpeg"/><Relationship Id="rId39" Type="http://schemas.openxmlformats.org/officeDocument/2006/relationships/hyperlink" Target="http://images.google.com.br/imgres?imgurl=http://gamemonk.net/wp-content/uploads/2007/11/bandeira-mexico.gif&amp;imgrefurl=http://www.voidrandom.net/2007/11/18/mercado-de-games-no-mexico-chegara-a-1-bilhao/&amp;h=239&amp;w=372&amp;sz=7&amp;hl=pt-BR&amp;start=9&amp;um=1&amp;tbnid=ymnnkzJ438rBSM:&amp;tbnh=78&amp;tbnw=122&amp;prev=/images?q=bandeira+da+m%C3%A9xico&amp;um=1&amp;hl=pt-BR&amp;sa=G" TargetMode="External"/><Relationship Id="rId3" Type="http://schemas.openxmlformats.org/officeDocument/2006/relationships/image" Target="../media/image6.jpeg"/><Relationship Id="rId21" Type="http://schemas.openxmlformats.org/officeDocument/2006/relationships/hyperlink" Target="http://images.google.com.br/imgres?imgurl=http://www.libreria.com.br/imagens/holanda.jpg&amp;imgrefurl=http://www.libreria.com.br/paises.asp?id_pais=90&amp;h=267&amp;w=400&amp;sz=6&amp;hl=pt-BR&amp;start=9&amp;um=1&amp;tbnid=A3FhDKdVEU7VZM:&amp;tbnh=83&amp;tbnw=124&amp;prev=/images?q=bandeira+da+holanda&amp;um=1&amp;hl=pt-BR&amp;sa=G" TargetMode="External"/><Relationship Id="rId34" Type="http://schemas.openxmlformats.org/officeDocument/2006/relationships/image" Target="../media/image22.jpeg"/><Relationship Id="rId42" Type="http://schemas.openxmlformats.org/officeDocument/2006/relationships/image" Target="../media/image5.jpeg"/><Relationship Id="rId7" Type="http://schemas.openxmlformats.org/officeDocument/2006/relationships/hyperlink" Target="http://www.snqtb.pt/cultura_turismo/russia2007/federacaoRussa.GIF" TargetMode="External"/><Relationship Id="rId12" Type="http://schemas.openxmlformats.org/officeDocument/2006/relationships/image" Target="../media/image11.jpeg"/><Relationship Id="rId17" Type="http://schemas.openxmlformats.org/officeDocument/2006/relationships/hyperlink" Target="http://images.google.com.br/imgres?imgurl=http://www.eidh.pt/Eviprof/Imagens/Bandeira%20de%20Espanha.png&amp;imgrefurl=http://www.eidh.pt/Eviprof/index.htm&amp;h=300&amp;w=451&amp;sz=17&amp;hl=pt-BR&amp;start=3&amp;um=1&amp;tbnid=vyQxmlIvFbLIIM:&amp;tbnh=84&amp;tbnw=127&amp;prev=/images?q=bandeira+da+espanha&amp;um=1&amp;hl=pt-BR&amp;sa=G" TargetMode="External"/><Relationship Id="rId25" Type="http://schemas.openxmlformats.org/officeDocument/2006/relationships/hyperlink" Target="http://images.google.com.br/imgres?imgurl=http://www.taekwondo-grcbr.com/website/taekwondo/imagens/bandeira/bandeira_coreia.png&amp;imgrefurl=http://www.taekwondo-grcbr.com/index.php?option=com_content&amp;task=view&amp;id=31&amp;Itemid=70&amp;h=167&amp;w=250&amp;sz=15&amp;hl=pt-BR&amp;start=10&amp;um=1&amp;tbnid=wFP3xmyrB1FdbM:&amp;tbnh=74&amp;tbnw=111&amp;prev=/images?q=bandeira+da+coreia&amp;um=1&amp;hl=pt-BR&amp;sa=G" TargetMode="External"/><Relationship Id="rId33" Type="http://schemas.openxmlformats.org/officeDocument/2006/relationships/hyperlink" Target="http://images.google.com.br/imgres?imgurl=http://www.planalto.gov.br/ccivil_03/Constituicao/bandeira/internacional/indonesia.jpg&amp;imgrefurl=http://www.planalto.gov.br/ccivil_03/Constituicao/intenacional2.htm&amp;h=239&amp;w=372&amp;sz=7&amp;hl=pt-BR&amp;start=5&amp;um=1&amp;tbnid=PQtaXslfYjHNOM:&amp;tbnh=78&amp;tbnw=122&amp;prev=/images?q=bandeira+da+indonesia&amp;um=1&amp;hl=pt-BR" TargetMode="External"/><Relationship Id="rId38" Type="http://schemas.openxmlformats.org/officeDocument/2006/relationships/image" Target="../media/image24.jpeg"/><Relationship Id="rId2" Type="http://schemas.openxmlformats.org/officeDocument/2006/relationships/hyperlink" Target="http://images.google.com.br/imgres?imgurl=http://www.pau-bresil.com/images/bandeira/bandeira_do_brasil.gif&amp;imgrefurl=http://www.pau-bresil.com/pt/drapeau.php&amp;h=1649&amp;w=2379&amp;sz=24&amp;hl=pt-BR&amp;start=3&amp;um=1&amp;tbnid=LiOsPHuxB3z_0M:&amp;tbnh=104&amp;tbnw=150&amp;prev=/images?q=bandeira+do+brasil&amp;um=1&amp;hl=pt-BR&amp;sa=G" TargetMode="External"/><Relationship Id="rId16" Type="http://schemas.openxmlformats.org/officeDocument/2006/relationships/image" Target="../media/image13.jpeg"/><Relationship Id="rId20" Type="http://schemas.openxmlformats.org/officeDocument/2006/relationships/image" Target="../media/image15.jpeg"/><Relationship Id="rId29" Type="http://schemas.openxmlformats.org/officeDocument/2006/relationships/hyperlink" Target="http://www.mundodasbandeiras.com.br/images/imgpaises/paises/bandeiras/nigeria.jpg" TargetMode="External"/><Relationship Id="rId41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hyperlink" Target="http://images.google.com.br/imgres?imgurl=http://www.bestswimming.com.br/imagem2.php?id=20070203041700&amp;imgrefurl=http://www.bestswimming.com.br/conteudo.php?id=5768&amp;h=225&amp;w=300&amp;sz=7&amp;hl=pt-BR&amp;start=8&amp;um=1&amp;tbnid=uWsLQWUfDDTaAM:&amp;tbnh=87&amp;tbnw=116&amp;prev=/images?q=bandeira+da+canad%C3%A1&amp;um=1&amp;hl=pt-BR&amp;sa=G" TargetMode="External"/><Relationship Id="rId24" Type="http://schemas.openxmlformats.org/officeDocument/2006/relationships/image" Target="../media/image17.jpeg"/><Relationship Id="rId32" Type="http://schemas.openxmlformats.org/officeDocument/2006/relationships/image" Target="../media/image21.jpeg"/><Relationship Id="rId37" Type="http://schemas.openxmlformats.org/officeDocument/2006/relationships/hyperlink" Target="http://images.google.com.br/imgres?imgurl=http://www.ipae.com.br/pub/pt/jee/imagen/bandeira_japao.jpg&amp;imgrefurl=http://www.ipae.com.br/pub/pt/jee/3088/principal.htm&amp;h=167&amp;w=250&amp;sz=2&amp;hl=pt-BR&amp;start=3&amp;um=1&amp;tbnid=bQwTMws0S5s_kM:&amp;tbnh=74&amp;tbnw=111&amp;prev=/images?q=bandeira+da+jap%C3%A3o&amp;um=1&amp;hl=pt-BR&amp;sa=G" TargetMode="External"/><Relationship Id="rId40" Type="http://schemas.openxmlformats.org/officeDocument/2006/relationships/image" Target="../media/image25.jpeg"/><Relationship Id="rId5" Type="http://schemas.openxmlformats.org/officeDocument/2006/relationships/image" Target="../media/image7.jpeg"/><Relationship Id="rId15" Type="http://schemas.openxmlformats.org/officeDocument/2006/relationships/hyperlink" Target="http://www.rc-grupo.com/kyubudo/images/alemanha.jpg" TargetMode="External"/><Relationship Id="rId23" Type="http://schemas.openxmlformats.org/officeDocument/2006/relationships/hyperlink" Target="http://images.google.com.br/imgres?imgurl=http://www.colegiosaofrancisco.com.br/alfa/inglaterra/imagens/bandeira-da-inglaterra-2.gif&amp;imgrefurl=http://www.colegiosaofrancisco.com.br/alfa/inglaterra/historia-da-inglaterra.php&amp;h=180&amp;w=300&amp;sz=9&amp;hl=pt-BR&amp;start=3&amp;um=1&amp;tbnid=7CJuxVxjGXHG9M:&amp;tbnh=70&amp;tbnw=116&amp;prev=/images?q=bandeira+da+Inglaterra&amp;um=1&amp;hl=pt-BR&amp;sa=G" TargetMode="External"/><Relationship Id="rId28" Type="http://schemas.openxmlformats.org/officeDocument/2006/relationships/image" Target="../media/image19.jpeg"/><Relationship Id="rId36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hyperlink" Target="http://images.google.com.br/imgres?imgurl=http://www.poloaquatico.com.br/noticias/imagens/520071103bandeira-italia-gr.jpg&amp;imgrefurl=http://www.poloaquatico.com.br/noticias/noticia.asp?id=5215&amp;h=167&amp;w=250&amp;sz=2&amp;hl=pt-BR&amp;start=1&amp;um=1&amp;tbnid=PJ0pZ5i13nRSOM:&amp;tbnh=74&amp;tbnw=111&amp;prev=/images?q=bandeira+da+italia&amp;um=1&amp;hl=pt-BR&amp;sa=G" TargetMode="External"/><Relationship Id="rId31" Type="http://schemas.openxmlformats.org/officeDocument/2006/relationships/hyperlink" Target="http://www.colegiosaofrancisco.com.br/alfa/paquistao/imagens/bandeira-do-paquistao.gif" TargetMode="External"/><Relationship Id="rId4" Type="http://schemas.openxmlformats.org/officeDocument/2006/relationships/hyperlink" Target="http://images.google.com.br/imgres?imgurl=http://big5.fmprc.gov.cn/gate/big5/riodejaneiro.china-consulate.org/pot/zgabc/gk/W020040617538233597027.jpg&amp;imgrefurl=http://big5.fmprc.gov.cn/gate/big5/riodejaneiro.china-consulate.org/pot/zgabc/gk/t135308.htm&amp;h=180&amp;w=264&amp;sz=9&amp;hl=pt-BR&amp;start=4&amp;um=1&amp;tbnid=GAqCNTbjj7MibM:&amp;tbnh=76&amp;tbnw=112&amp;prev=/images?q=bandeira+da+china&amp;um=1&amp;hl=pt-BR&amp;sa=G" TargetMode="External"/><Relationship Id="rId9" Type="http://schemas.openxmlformats.org/officeDocument/2006/relationships/hyperlink" Target="http://images.google.com.br/imgres?imgurl=http://www.arikah.net/commons/en/thumb/c/c6/1024px-Flag_of_Australia.svg.png&amp;imgrefurl=http://www.arikah.net/enciclopedia-portuguese/Ilhas_Ashmore_e_Cartier&amp;h=512&amp;w=1024&amp;sz=23&amp;hl=pt-BR&amp;start=3&amp;um=1&amp;tbnid=6q-pXpQtn7hJZM:&amp;tbnh=75&amp;tbnw=150&amp;prev=/images?q=bandeira+da+australia&amp;um=1&amp;hl=pt-BR&amp;sa=G" TargetMode="External"/><Relationship Id="rId14" Type="http://schemas.openxmlformats.org/officeDocument/2006/relationships/image" Target="../media/image12.jpeg"/><Relationship Id="rId22" Type="http://schemas.openxmlformats.org/officeDocument/2006/relationships/image" Target="../media/image16.jpeg"/><Relationship Id="rId27" Type="http://schemas.openxmlformats.org/officeDocument/2006/relationships/hyperlink" Target="http://images.google.com.br/imgres?imgurl=http://upload.wikimedia.org/wikipedia/commons/thumb/f/f9/Flag_of_Bangladesh.svg/350px-Flag_of_Bangladesh.svg.png&amp;imgrefurl=http://pt.wiktionary.org/wiki/Bangladesh&amp;h=210&amp;w=350&amp;sz=4&amp;hl=pt-BR&amp;start=3&amp;um=1&amp;tbnid=se-s1YXiO3iioM:&amp;tbnh=72&amp;tbnw=120&amp;prev=/images?q=bandeira+da+blangladesh&amp;um=1&amp;hl=pt-BR&amp;sa=G" TargetMode="External"/><Relationship Id="rId30" Type="http://schemas.openxmlformats.org/officeDocument/2006/relationships/image" Target="../media/image20.jpeg"/><Relationship Id="rId35" Type="http://schemas.openxmlformats.org/officeDocument/2006/relationships/hyperlink" Target="http://images.google.com.br/imgres?imgurl=http://www.cna.org.br:8080/multissitios_abrapa/publicacao/download.wsp?tmp.arquivo=40&amp;imgrefurl=http://www.cna.org.br:8080/multissitios_abrapa/publicacao/engine.wsp?tmp.area=440&amp;h=239&amp;w=372&amp;sz=8&amp;hl=pt-BR&amp;start=5&amp;um=1&amp;tbnid=aU2f-9Sd5JzHtM:&amp;tbnh=78&amp;tbnw=122&amp;prev=/images?q=bandeira+da+india&amp;um=1&amp;hl=pt-BR&amp;sa=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png"/><Relationship Id="rId11" Type="http://schemas.openxmlformats.org/officeDocument/2006/relationships/image" Target="../media/image5.jpeg"/><Relationship Id="rId5" Type="http://schemas.openxmlformats.org/officeDocument/2006/relationships/image" Target="../media/image32.png"/><Relationship Id="rId10" Type="http://schemas.openxmlformats.org/officeDocument/2006/relationships/image" Target="../media/image4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17" Type="http://schemas.openxmlformats.org/officeDocument/2006/relationships/image" Target="../media/image5.jpeg"/><Relationship Id="rId2" Type="http://schemas.openxmlformats.org/officeDocument/2006/relationships/image" Target="../media/image38.jpe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png"/><Relationship Id="rId10" Type="http://schemas.openxmlformats.org/officeDocument/2006/relationships/image" Target="../media/image46.jpe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53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12" Type="http://schemas.openxmlformats.org/officeDocument/2006/relationships/image" Target="../media/image49.png"/><Relationship Id="rId2" Type="http://schemas.openxmlformats.org/officeDocument/2006/relationships/image" Target="../media/image38.jpeg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52.png"/><Relationship Id="rId5" Type="http://schemas.openxmlformats.org/officeDocument/2006/relationships/image" Target="../media/image41.png"/><Relationship Id="rId15" Type="http://schemas.openxmlformats.org/officeDocument/2006/relationships/image" Target="../media/image4.png"/><Relationship Id="rId10" Type="http://schemas.openxmlformats.org/officeDocument/2006/relationships/image" Target="../media/image47.png"/><Relationship Id="rId4" Type="http://schemas.openxmlformats.org/officeDocument/2006/relationships/image" Target="../media/image40.png"/><Relationship Id="rId9" Type="http://schemas.openxmlformats.org/officeDocument/2006/relationships/image" Target="../media/image46.jpeg"/><Relationship Id="rId1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image" Target="../media/image38.jpeg"/><Relationship Id="rId21" Type="http://schemas.openxmlformats.org/officeDocument/2006/relationships/image" Target="../media/image71.png"/><Relationship Id="rId7" Type="http://schemas.openxmlformats.org/officeDocument/2006/relationships/image" Target="../media/image58.pn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openxmlformats.org/officeDocument/2006/relationships/image" Target="../media/image54.png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1.jpeg"/><Relationship Id="rId5" Type="http://schemas.openxmlformats.org/officeDocument/2006/relationships/image" Target="../media/image56.png"/><Relationship Id="rId15" Type="http://schemas.openxmlformats.org/officeDocument/2006/relationships/image" Target="../media/image65.png"/><Relationship Id="rId23" Type="http://schemas.openxmlformats.org/officeDocument/2006/relationships/image" Target="../media/image51.png"/><Relationship Id="rId10" Type="http://schemas.openxmlformats.org/officeDocument/2006/relationships/image" Target="../media/image60.png"/><Relationship Id="rId19" Type="http://schemas.openxmlformats.org/officeDocument/2006/relationships/image" Target="../media/image69.png"/><Relationship Id="rId4" Type="http://schemas.openxmlformats.org/officeDocument/2006/relationships/image" Target="../media/image55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Relationship Id="rId22" Type="http://schemas.openxmlformats.org/officeDocument/2006/relationships/image" Target="../media/image7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13" Type="http://schemas.openxmlformats.org/officeDocument/2006/relationships/image" Target="../media/image84.jpe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5" Type="http://schemas.openxmlformats.org/officeDocument/2006/relationships/image" Target="../media/image76.jpeg"/><Relationship Id="rId15" Type="http://schemas.openxmlformats.org/officeDocument/2006/relationships/image" Target="../media/image5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png"/><Relationship Id="rId1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8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8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8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8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pic>
        <p:nvPicPr>
          <p:cNvPr id="6147" name="Imagem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12700"/>
            <a:ext cx="4889500" cy="553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tângulo 20"/>
          <p:cNvSpPr/>
          <p:nvPr/>
        </p:nvSpPr>
        <p:spPr>
          <a:xfrm>
            <a:off x="7938" y="0"/>
            <a:ext cx="4948237" cy="5567363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7" name="CaixaDeTexto 16"/>
          <p:cNvSpPr txBox="1">
            <a:spLocks noChangeArrowheads="1"/>
          </p:cNvSpPr>
          <p:nvPr/>
        </p:nvSpPr>
        <p:spPr bwMode="auto">
          <a:xfrm>
            <a:off x="3708400" y="5133975"/>
            <a:ext cx="4579938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2000">
                <a:solidFill>
                  <a:srgbClr val="C00000"/>
                </a:solidFill>
                <a:latin typeface="Arial" pitchFamily="34" charset="0"/>
              </a:rPr>
              <a:t>MÁRIO LIMA</a:t>
            </a:r>
          </a:p>
          <a:p>
            <a:pPr algn="r" eaLnBrk="1" hangingPunct="1"/>
            <a:r>
              <a:rPr lang="pt-BR" sz="1200">
                <a:solidFill>
                  <a:srgbClr val="7F7F7F"/>
                </a:solidFill>
                <a:latin typeface="Arial" pitchFamily="34" charset="0"/>
              </a:rPr>
              <a:t>Secretário Executivo</a:t>
            </a:r>
          </a:p>
          <a:p>
            <a:pPr algn="r" eaLnBrk="1" hangingPunct="1"/>
            <a:r>
              <a:rPr lang="pt-BR" sz="1200">
                <a:solidFill>
                  <a:srgbClr val="7F7F7F"/>
                </a:solidFill>
                <a:latin typeface="Arial" pitchFamily="34" charset="0"/>
              </a:rPr>
              <a:t>SECRETARIA DE PORTOS DA PRESIDÊNCIA DA REPÚBLICA</a:t>
            </a:r>
          </a:p>
          <a:p>
            <a:pPr algn="r" eaLnBrk="1" hangingPunct="1"/>
            <a:r>
              <a:rPr lang="en-US" sz="1600">
                <a:solidFill>
                  <a:srgbClr val="7F7F7F"/>
                </a:solidFill>
                <a:latin typeface="Arial" pitchFamily="34" charset="0"/>
              </a:rPr>
              <a:t>SEP/PR</a:t>
            </a:r>
          </a:p>
          <a:p>
            <a:pPr algn="r" eaLnBrk="1" hangingPunct="1"/>
            <a:endParaRPr lang="pt-BR" sz="1600">
              <a:solidFill>
                <a:srgbClr val="7F7F7F"/>
              </a:solidFill>
              <a:latin typeface="Arial" pitchFamily="34" charset="0"/>
            </a:endParaRPr>
          </a:p>
          <a:p>
            <a:pPr algn="r" eaLnBrk="1" hangingPunct="1"/>
            <a:r>
              <a:rPr lang="en-US" sz="1000">
                <a:solidFill>
                  <a:srgbClr val="7F7F7F"/>
                </a:solidFill>
                <a:latin typeface="Arial" pitchFamily="34" charset="0"/>
              </a:rPr>
              <a:t>22AGO2013</a:t>
            </a:r>
            <a:endParaRPr lang="pt-BR" sz="1000">
              <a:solidFill>
                <a:srgbClr val="7F7F7F"/>
              </a:solidFill>
              <a:latin typeface="Arial" pitchFamily="34" charset="0"/>
            </a:endParaRPr>
          </a:p>
          <a:p>
            <a:pPr algn="r" eaLnBrk="1" hangingPunct="1"/>
            <a:endParaRPr lang="pt-BR" sz="1100">
              <a:solidFill>
                <a:srgbClr val="7F7F7F"/>
              </a:solidFill>
              <a:latin typeface="Arial" pitchFamily="34" charset="0"/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4067175" y="4975225"/>
            <a:ext cx="5083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ixaDeTexto 15"/>
          <p:cNvSpPr txBox="1">
            <a:spLocks noChangeArrowheads="1"/>
          </p:cNvSpPr>
          <p:nvPr/>
        </p:nvSpPr>
        <p:spPr bwMode="auto">
          <a:xfrm>
            <a:off x="4716463" y="4005263"/>
            <a:ext cx="3578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pt-BR" sz="1600" b="1">
                <a:solidFill>
                  <a:srgbClr val="C00000"/>
                </a:solidFill>
                <a:latin typeface="Arial" pitchFamily="34" charset="0"/>
              </a:rPr>
              <a:t>PERSPECTIVAS E AVANÇOS NA LOGÍSTICA PORTUÁRIA</a:t>
            </a:r>
          </a:p>
        </p:txBody>
      </p:sp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3176588" y="2738438"/>
            <a:ext cx="5141912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pt-BR" sz="1600" b="1">
                <a:solidFill>
                  <a:srgbClr val="7F7F7F"/>
                </a:solidFill>
                <a:latin typeface="Arial" pitchFamily="34" charset="0"/>
              </a:rPr>
              <a:t>ENCONTRO NACIONAL DE COMÉRCIO EXTERIOR</a:t>
            </a:r>
          </a:p>
          <a:p>
            <a:pPr algn="r" eaLnBrk="1" hangingPunct="1"/>
            <a:r>
              <a:rPr lang="pt-BR" sz="1600" b="1">
                <a:solidFill>
                  <a:srgbClr val="7F7F7F"/>
                </a:solidFill>
                <a:latin typeface="Arial" pitchFamily="34" charset="0"/>
              </a:rPr>
              <a:t>ENAEX 2013</a:t>
            </a:r>
          </a:p>
          <a:p>
            <a:pPr algn="r" eaLnBrk="1" hangingPunct="1"/>
            <a:r>
              <a:rPr lang="pt-BR" sz="1600" b="1">
                <a:solidFill>
                  <a:srgbClr val="7F7F7F"/>
                </a:solidFill>
                <a:latin typeface="Arial" pitchFamily="34" charset="0"/>
              </a:rPr>
              <a:t>32ª. Edição</a:t>
            </a:r>
          </a:p>
          <a:p>
            <a:pPr algn="r" eaLnBrk="1" hangingPunct="1"/>
            <a:endParaRPr lang="pt-BR" sz="1400">
              <a:solidFill>
                <a:srgbClr val="7F7F7F"/>
              </a:solidFill>
              <a:latin typeface="Arial" pitchFamily="34" charset="0"/>
            </a:endParaRPr>
          </a:p>
          <a:p>
            <a:pPr algn="r"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Rio de Janeiro</a:t>
            </a:r>
          </a:p>
        </p:txBody>
      </p:sp>
      <p:pic>
        <p:nvPicPr>
          <p:cNvPr id="6153" name="Imagem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400" y="4868863"/>
            <a:ext cx="1336675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 descr="BRASÃO DA REPÚBLICA_DESENHADO_01OUT200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250" y="282575"/>
            <a:ext cx="20066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7" grpId="0"/>
      <p:bldP spid="16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429000"/>
            <a:ext cx="9180513" cy="936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cxnSp>
        <p:nvCxnSpPr>
          <p:cNvPr id="12" name="Conector reto 11"/>
          <p:cNvCxnSpPr/>
          <p:nvPr/>
        </p:nvCxnSpPr>
        <p:spPr>
          <a:xfrm>
            <a:off x="-138113" y="1628775"/>
            <a:ext cx="9282113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2" name="CaixaDeTexto 16"/>
          <p:cNvSpPr txBox="1">
            <a:spLocks noChangeArrowheads="1"/>
          </p:cNvSpPr>
          <p:nvPr/>
        </p:nvSpPr>
        <p:spPr bwMode="auto">
          <a:xfrm>
            <a:off x="7062788" y="1125538"/>
            <a:ext cx="1333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2400">
                <a:solidFill>
                  <a:srgbClr val="C00000"/>
                </a:solidFill>
                <a:latin typeface="Arial" pitchFamily="34" charset="0"/>
              </a:rPr>
              <a:t>Sumário</a:t>
            </a:r>
          </a:p>
        </p:txBody>
      </p:sp>
      <p:sp>
        <p:nvSpPr>
          <p:cNvPr id="7173" name="CaixaDeTexto 8"/>
          <p:cNvSpPr txBox="1">
            <a:spLocks noChangeArrowheads="1"/>
          </p:cNvSpPr>
          <p:nvPr/>
        </p:nvSpPr>
        <p:spPr bwMode="auto">
          <a:xfrm>
            <a:off x="2120900" y="2636838"/>
            <a:ext cx="3783013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1</a:t>
            </a:r>
          </a:p>
          <a:p>
            <a:pPr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BRASIL NO CENÁRIO MUNDIAL</a:t>
            </a:r>
          </a:p>
          <a:p>
            <a:pPr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Indicadores Econômicos</a:t>
            </a:r>
          </a:p>
          <a:p>
            <a:pPr eaLnBrk="1" hangingPunct="1"/>
            <a:endParaRPr lang="pt-BR" sz="1400">
              <a:solidFill>
                <a:srgbClr val="7F7F7F"/>
              </a:solidFill>
              <a:latin typeface="Arial" pitchFamily="34" charset="0"/>
            </a:endParaRPr>
          </a:p>
          <a:p>
            <a:pPr eaLnBrk="1" hangingPunct="1"/>
            <a:r>
              <a:rPr lang="pt-BR" sz="1400">
                <a:latin typeface="Arial" pitchFamily="34" charset="0"/>
              </a:rPr>
              <a:t>2</a:t>
            </a:r>
          </a:p>
          <a:p>
            <a:pPr eaLnBrk="1" hangingPunct="1"/>
            <a:r>
              <a:rPr lang="pt-BR" sz="1400">
                <a:latin typeface="Arial" pitchFamily="34" charset="0"/>
              </a:rPr>
              <a:t>SECRETARIA DE PORTOS</a:t>
            </a:r>
          </a:p>
          <a:p>
            <a:pPr eaLnBrk="1" hangingPunct="1"/>
            <a:r>
              <a:rPr lang="pt-BR" sz="1400">
                <a:latin typeface="Arial" pitchFamily="34" charset="0"/>
              </a:rPr>
              <a:t>Presidência da República – SEP/PR</a:t>
            </a:r>
          </a:p>
          <a:p>
            <a:pPr eaLnBrk="1" hangingPunct="1"/>
            <a:endParaRPr lang="pt-BR" sz="1400">
              <a:solidFill>
                <a:srgbClr val="7F7F7F"/>
              </a:solidFill>
              <a:latin typeface="Arial" pitchFamily="34" charset="0"/>
            </a:endParaRPr>
          </a:p>
          <a:p>
            <a:pPr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3</a:t>
            </a:r>
          </a:p>
          <a:p>
            <a:pPr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Ações da SEP/PR</a:t>
            </a:r>
          </a:p>
        </p:txBody>
      </p:sp>
      <p:grpSp>
        <p:nvGrpSpPr>
          <p:cNvPr id="3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7177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7179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7182" name="Imagem 17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25" name="Conector reto 24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" name="Retângulo 25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7185" name="CaixaDeTexto 26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22" name="Retângulo 21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7181" name="Imagem 16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0" name="Retângulo 19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cxnSp>
        <p:nvCxnSpPr>
          <p:cNvPr id="10" name="Conector reto 9"/>
          <p:cNvCxnSpPr/>
          <p:nvPr/>
        </p:nvCxnSpPr>
        <p:spPr>
          <a:xfrm>
            <a:off x="0" y="5661025"/>
            <a:ext cx="9180513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6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7CF87BE-4350-4D37-9F42-0FA85B07708A}" type="slidenum">
              <a:rPr lang="pt-BR" sz="1200">
                <a:solidFill>
                  <a:srgbClr val="898989"/>
                </a:solidFill>
              </a:rPr>
              <a:pPr algn="r" eaLnBrk="1" hangingPunct="1"/>
              <a:t>2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aixaDeTexto 6"/>
          <p:cNvSpPr txBox="1">
            <a:spLocks noChangeArrowheads="1"/>
          </p:cNvSpPr>
          <p:nvPr/>
        </p:nvSpPr>
        <p:spPr bwMode="auto">
          <a:xfrm>
            <a:off x="5167313" y="5041900"/>
            <a:ext cx="29241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2400" b="1">
                <a:solidFill>
                  <a:srgbClr val="C00000"/>
                </a:solidFill>
                <a:latin typeface="Arial" pitchFamily="34" charset="0"/>
              </a:rPr>
              <a:t>1</a:t>
            </a:r>
          </a:p>
          <a:p>
            <a:pPr algn="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BRASIL NO CENÁRIO MUNDIAL</a:t>
            </a:r>
          </a:p>
          <a:p>
            <a:pPr algn="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Indicadores Econômicos</a:t>
            </a:r>
          </a:p>
          <a:p>
            <a:pPr algn="r" eaLnBrk="1" hangingPunct="1"/>
            <a:endParaRPr lang="pt-BR" sz="1400">
              <a:solidFill>
                <a:srgbClr val="C00000"/>
              </a:solidFill>
              <a:latin typeface="Arial" pitchFamily="34" charset="0"/>
            </a:endParaRPr>
          </a:p>
        </p:txBody>
      </p:sp>
      <p:cxnSp>
        <p:nvCxnSpPr>
          <p:cNvPr id="3" name="Conector reto 2"/>
          <p:cNvCxnSpPr/>
          <p:nvPr/>
        </p:nvCxnSpPr>
        <p:spPr>
          <a:xfrm>
            <a:off x="0" y="5562600"/>
            <a:ext cx="50371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6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51F98F1E-8FA5-43D5-B89E-ECB0AB9656C0}" type="slidenum">
              <a:rPr lang="pt-BR" sz="1200">
                <a:solidFill>
                  <a:srgbClr val="898989"/>
                </a:solidFill>
              </a:rPr>
              <a:pPr algn="r" eaLnBrk="1" hangingPunct="1"/>
              <a:t>3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ítulo 31"/>
          <p:cNvSpPr>
            <a:spLocks/>
          </p:cNvSpPr>
          <p:nvPr/>
        </p:nvSpPr>
        <p:spPr bwMode="auto">
          <a:xfrm>
            <a:off x="465138" y="561975"/>
            <a:ext cx="2689225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pt-BR" sz="1400">
                <a:solidFill>
                  <a:srgbClr val="C00000"/>
                </a:solidFill>
              </a:rPr>
              <a:t>Posição Privilegiada do Brasil no Mundo</a:t>
            </a:r>
          </a:p>
        </p:txBody>
      </p:sp>
      <p:sp>
        <p:nvSpPr>
          <p:cNvPr id="28" name="Elipse 27"/>
          <p:cNvSpPr/>
          <p:nvPr/>
        </p:nvSpPr>
        <p:spPr bwMode="auto">
          <a:xfrm>
            <a:off x="1877529" y="1269193"/>
            <a:ext cx="3406657" cy="3428774"/>
          </a:xfrm>
          <a:prstGeom prst="ellipse">
            <a:avLst/>
          </a:prstGeom>
          <a:solidFill>
            <a:schemeClr val="bg1">
              <a:lumMod val="50000"/>
              <a:alpha val="40000"/>
            </a:schemeClr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sp>
        <p:nvSpPr>
          <p:cNvPr id="3" name="Elipse 2"/>
          <p:cNvSpPr/>
          <p:nvPr/>
        </p:nvSpPr>
        <p:spPr bwMode="auto">
          <a:xfrm>
            <a:off x="3049195" y="2469353"/>
            <a:ext cx="3244436" cy="3428590"/>
          </a:xfrm>
          <a:prstGeom prst="ellipse">
            <a:avLst/>
          </a:prstGeom>
          <a:solidFill>
            <a:schemeClr val="bg1">
              <a:lumMod val="65000"/>
              <a:alpha val="5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sp>
        <p:nvSpPr>
          <p:cNvPr id="4" name="Elipse 3"/>
          <p:cNvSpPr/>
          <p:nvPr/>
        </p:nvSpPr>
        <p:spPr bwMode="auto">
          <a:xfrm>
            <a:off x="3944337" y="1167840"/>
            <a:ext cx="3406240" cy="3428590"/>
          </a:xfrm>
          <a:prstGeom prst="ellipse">
            <a:avLst/>
          </a:prstGeom>
          <a:solidFill>
            <a:schemeClr val="bg1">
              <a:lumMod val="65000"/>
              <a:alpha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 bwMode="auto">
          <a:xfrm>
            <a:off x="1655763" y="4889500"/>
            <a:ext cx="1522412" cy="738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16</a:t>
            </a:r>
          </a:p>
          <a:p>
            <a:pPr algn="r"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Países com PIB </a:t>
            </a:r>
          </a:p>
          <a:p>
            <a:pPr algn="r"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&gt; US$ 400 Bilhões</a:t>
            </a:r>
          </a:p>
        </p:txBody>
      </p:sp>
      <p:sp>
        <p:nvSpPr>
          <p:cNvPr id="68" name="CaixaDeTexto 67"/>
          <p:cNvSpPr txBox="1"/>
          <p:nvPr/>
        </p:nvSpPr>
        <p:spPr bwMode="auto">
          <a:xfrm>
            <a:off x="7318375" y="1414463"/>
            <a:ext cx="1430338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11</a:t>
            </a:r>
          </a:p>
          <a:p>
            <a:pPr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Países com </a:t>
            </a:r>
          </a:p>
          <a:p>
            <a:pPr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População</a:t>
            </a:r>
          </a:p>
          <a:p>
            <a:pPr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&gt; 100 Milhões</a:t>
            </a:r>
          </a:p>
        </p:txBody>
      </p:sp>
      <p:cxnSp>
        <p:nvCxnSpPr>
          <p:cNvPr id="26" name="Conector reto 25"/>
          <p:cNvCxnSpPr/>
          <p:nvPr/>
        </p:nvCxnSpPr>
        <p:spPr>
          <a:xfrm>
            <a:off x="3143250" y="792163"/>
            <a:ext cx="60007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Elipse 77"/>
          <p:cNvSpPr/>
          <p:nvPr/>
        </p:nvSpPr>
        <p:spPr bwMode="auto">
          <a:xfrm>
            <a:off x="3933790" y="1170118"/>
            <a:ext cx="3406915" cy="3428445"/>
          </a:xfrm>
          <a:prstGeom prst="ellipse">
            <a:avLst/>
          </a:prstGeom>
          <a:solidFill>
            <a:schemeClr val="tx1">
              <a:alpha val="1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sp>
        <p:nvSpPr>
          <p:cNvPr id="80" name="Elipse 79"/>
          <p:cNvSpPr/>
          <p:nvPr/>
        </p:nvSpPr>
        <p:spPr bwMode="auto">
          <a:xfrm>
            <a:off x="3036355" y="2476499"/>
            <a:ext cx="3290471" cy="3434409"/>
          </a:xfrm>
          <a:prstGeom prst="ellipse">
            <a:avLst/>
          </a:prstGeom>
          <a:solidFill>
            <a:schemeClr val="tx1">
              <a:alpha val="1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sp>
        <p:nvSpPr>
          <p:cNvPr id="29" name="CaixaDeTexto 28"/>
          <p:cNvSpPr txBox="1">
            <a:spLocks noChangeArrowheads="1"/>
          </p:cNvSpPr>
          <p:nvPr/>
        </p:nvSpPr>
        <p:spPr bwMode="auto">
          <a:xfrm>
            <a:off x="3814763" y="4662488"/>
            <a:ext cx="16970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Somente 4 países</a:t>
            </a:r>
          </a:p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se encontram</a:t>
            </a:r>
          </a:p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inseridos nas</a:t>
            </a:r>
          </a:p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3 condições</a:t>
            </a:r>
          </a:p>
        </p:txBody>
      </p:sp>
      <p:sp>
        <p:nvSpPr>
          <p:cNvPr id="27" name="Forma livre 26"/>
          <p:cNvSpPr/>
          <p:nvPr/>
        </p:nvSpPr>
        <p:spPr>
          <a:xfrm>
            <a:off x="3938588" y="2476500"/>
            <a:ext cx="1349375" cy="1846263"/>
          </a:xfrm>
          <a:custGeom>
            <a:avLst/>
            <a:gdLst>
              <a:gd name="connsiteX0" fmla="*/ 0 w 1277470"/>
              <a:gd name="connsiteY0" fmla="*/ 40341 h 1721223"/>
              <a:gd name="connsiteX1" fmla="*/ 1277470 w 1277470"/>
              <a:gd name="connsiteY1" fmla="*/ 0 h 1721223"/>
              <a:gd name="connsiteX2" fmla="*/ 699247 w 1277470"/>
              <a:gd name="connsiteY2" fmla="*/ 1721223 h 1721223"/>
              <a:gd name="connsiteX3" fmla="*/ 0 w 1277470"/>
              <a:gd name="connsiteY3" fmla="*/ 40341 h 1721223"/>
              <a:gd name="connsiteX0" fmla="*/ 0 w 1277470"/>
              <a:gd name="connsiteY0" fmla="*/ 161365 h 1842247"/>
              <a:gd name="connsiteX1" fmla="*/ 640740 w 1277470"/>
              <a:gd name="connsiteY1" fmla="*/ 0 h 1842247"/>
              <a:gd name="connsiteX2" fmla="*/ 1277470 w 1277470"/>
              <a:gd name="connsiteY2" fmla="*/ 121024 h 1842247"/>
              <a:gd name="connsiteX3" fmla="*/ 699247 w 1277470"/>
              <a:gd name="connsiteY3" fmla="*/ 1842247 h 1842247"/>
              <a:gd name="connsiteX4" fmla="*/ 0 w 1277470"/>
              <a:gd name="connsiteY4" fmla="*/ 161365 h 1842247"/>
              <a:gd name="connsiteX0" fmla="*/ 0 w 1277470"/>
              <a:gd name="connsiteY0" fmla="*/ 161365 h 1842247"/>
              <a:gd name="connsiteX1" fmla="*/ 640740 w 1277470"/>
              <a:gd name="connsiteY1" fmla="*/ 0 h 1842247"/>
              <a:gd name="connsiteX2" fmla="*/ 1277470 w 1277470"/>
              <a:gd name="connsiteY2" fmla="*/ 121024 h 1842247"/>
              <a:gd name="connsiteX3" fmla="*/ 699247 w 1277470"/>
              <a:gd name="connsiteY3" fmla="*/ 1842247 h 1842247"/>
              <a:gd name="connsiteX4" fmla="*/ 0 w 1277470"/>
              <a:gd name="connsiteY4" fmla="*/ 161365 h 1842247"/>
              <a:gd name="connsiteX0" fmla="*/ 0 w 1277470"/>
              <a:gd name="connsiteY0" fmla="*/ 161365 h 1842247"/>
              <a:gd name="connsiteX1" fmla="*/ 640740 w 1277470"/>
              <a:gd name="connsiteY1" fmla="*/ 0 h 1842247"/>
              <a:gd name="connsiteX2" fmla="*/ 1277470 w 1277470"/>
              <a:gd name="connsiteY2" fmla="*/ 121024 h 1842247"/>
              <a:gd name="connsiteX3" fmla="*/ 699247 w 1277470"/>
              <a:gd name="connsiteY3" fmla="*/ 1842247 h 1842247"/>
              <a:gd name="connsiteX4" fmla="*/ 0 w 1277470"/>
              <a:gd name="connsiteY4" fmla="*/ 161365 h 1842247"/>
              <a:gd name="connsiteX0" fmla="*/ 0 w 1277470"/>
              <a:gd name="connsiteY0" fmla="*/ 161365 h 1842247"/>
              <a:gd name="connsiteX1" fmla="*/ 640740 w 1277470"/>
              <a:gd name="connsiteY1" fmla="*/ 0 h 1842247"/>
              <a:gd name="connsiteX2" fmla="*/ 1277470 w 1277470"/>
              <a:gd name="connsiteY2" fmla="*/ 121024 h 1842247"/>
              <a:gd name="connsiteX3" fmla="*/ 699247 w 1277470"/>
              <a:gd name="connsiteY3" fmla="*/ 1842247 h 1842247"/>
              <a:gd name="connsiteX4" fmla="*/ 0 w 1277470"/>
              <a:gd name="connsiteY4" fmla="*/ 161365 h 1842247"/>
              <a:gd name="connsiteX0" fmla="*/ 0 w 1277470"/>
              <a:gd name="connsiteY0" fmla="*/ 161365 h 1842247"/>
              <a:gd name="connsiteX1" fmla="*/ 640740 w 1277470"/>
              <a:gd name="connsiteY1" fmla="*/ 0 h 1842247"/>
              <a:gd name="connsiteX2" fmla="*/ 1277470 w 1277470"/>
              <a:gd name="connsiteY2" fmla="*/ 121024 h 1842247"/>
              <a:gd name="connsiteX3" fmla="*/ 699247 w 1277470"/>
              <a:gd name="connsiteY3" fmla="*/ 1842247 h 1842247"/>
              <a:gd name="connsiteX4" fmla="*/ 0 w 1277470"/>
              <a:gd name="connsiteY4" fmla="*/ 161365 h 1842247"/>
              <a:gd name="connsiteX0" fmla="*/ 0 w 1289501"/>
              <a:gd name="connsiteY0" fmla="*/ 185428 h 1842247"/>
              <a:gd name="connsiteX1" fmla="*/ 652771 w 1289501"/>
              <a:gd name="connsiteY1" fmla="*/ 0 h 1842247"/>
              <a:gd name="connsiteX2" fmla="*/ 1289501 w 1289501"/>
              <a:gd name="connsiteY2" fmla="*/ 121024 h 1842247"/>
              <a:gd name="connsiteX3" fmla="*/ 711278 w 1289501"/>
              <a:gd name="connsiteY3" fmla="*/ 1842247 h 1842247"/>
              <a:gd name="connsiteX4" fmla="*/ 0 w 1289501"/>
              <a:gd name="connsiteY4" fmla="*/ 185428 h 1842247"/>
              <a:gd name="connsiteX0" fmla="*/ 0 w 1289501"/>
              <a:gd name="connsiteY0" fmla="*/ 185428 h 1842247"/>
              <a:gd name="connsiteX1" fmla="*/ 652771 w 1289501"/>
              <a:gd name="connsiteY1" fmla="*/ 0 h 1842247"/>
              <a:gd name="connsiteX2" fmla="*/ 1289501 w 1289501"/>
              <a:gd name="connsiteY2" fmla="*/ 121024 h 1842247"/>
              <a:gd name="connsiteX3" fmla="*/ 711278 w 1289501"/>
              <a:gd name="connsiteY3" fmla="*/ 1842247 h 1842247"/>
              <a:gd name="connsiteX4" fmla="*/ 0 w 1289501"/>
              <a:gd name="connsiteY4" fmla="*/ 185428 h 1842247"/>
              <a:gd name="connsiteX0" fmla="*/ 0 w 1289501"/>
              <a:gd name="connsiteY0" fmla="*/ 185428 h 1842247"/>
              <a:gd name="connsiteX1" fmla="*/ 652771 w 1289501"/>
              <a:gd name="connsiteY1" fmla="*/ 0 h 1842247"/>
              <a:gd name="connsiteX2" fmla="*/ 1289501 w 1289501"/>
              <a:gd name="connsiteY2" fmla="*/ 121024 h 1842247"/>
              <a:gd name="connsiteX3" fmla="*/ 711278 w 1289501"/>
              <a:gd name="connsiteY3" fmla="*/ 1842247 h 1842247"/>
              <a:gd name="connsiteX4" fmla="*/ 75256 w 1289501"/>
              <a:gd name="connsiteY4" fmla="*/ 1014663 h 1842247"/>
              <a:gd name="connsiteX5" fmla="*/ 0 w 1289501"/>
              <a:gd name="connsiteY5" fmla="*/ 185428 h 1842247"/>
              <a:gd name="connsiteX0" fmla="*/ 4596 w 1294097"/>
              <a:gd name="connsiteY0" fmla="*/ 185428 h 1842247"/>
              <a:gd name="connsiteX1" fmla="*/ 657367 w 1294097"/>
              <a:gd name="connsiteY1" fmla="*/ 0 h 1842247"/>
              <a:gd name="connsiteX2" fmla="*/ 1294097 w 1294097"/>
              <a:gd name="connsiteY2" fmla="*/ 121024 h 1842247"/>
              <a:gd name="connsiteX3" fmla="*/ 715874 w 1294097"/>
              <a:gd name="connsiteY3" fmla="*/ 1842247 h 1842247"/>
              <a:gd name="connsiteX4" fmla="*/ 79852 w 1294097"/>
              <a:gd name="connsiteY4" fmla="*/ 1014663 h 1842247"/>
              <a:gd name="connsiteX5" fmla="*/ 4596 w 1294097"/>
              <a:gd name="connsiteY5" fmla="*/ 185428 h 1842247"/>
              <a:gd name="connsiteX0" fmla="*/ 23333 w 1312834"/>
              <a:gd name="connsiteY0" fmla="*/ 185428 h 1842247"/>
              <a:gd name="connsiteX1" fmla="*/ 676104 w 1312834"/>
              <a:gd name="connsiteY1" fmla="*/ 0 h 1842247"/>
              <a:gd name="connsiteX2" fmla="*/ 1312834 w 1312834"/>
              <a:gd name="connsiteY2" fmla="*/ 121024 h 1842247"/>
              <a:gd name="connsiteX3" fmla="*/ 734611 w 1312834"/>
              <a:gd name="connsiteY3" fmla="*/ 1842247 h 1842247"/>
              <a:gd name="connsiteX4" fmla="*/ 98589 w 1312834"/>
              <a:gd name="connsiteY4" fmla="*/ 1014663 h 1842247"/>
              <a:gd name="connsiteX5" fmla="*/ 23333 w 1312834"/>
              <a:gd name="connsiteY5" fmla="*/ 185428 h 1842247"/>
              <a:gd name="connsiteX0" fmla="*/ 23333 w 1312834"/>
              <a:gd name="connsiteY0" fmla="*/ 185428 h 1842247"/>
              <a:gd name="connsiteX1" fmla="*/ 676104 w 1312834"/>
              <a:gd name="connsiteY1" fmla="*/ 0 h 1842247"/>
              <a:gd name="connsiteX2" fmla="*/ 1312834 w 1312834"/>
              <a:gd name="connsiteY2" fmla="*/ 121024 h 1842247"/>
              <a:gd name="connsiteX3" fmla="*/ 734611 w 1312834"/>
              <a:gd name="connsiteY3" fmla="*/ 1842247 h 1842247"/>
              <a:gd name="connsiteX4" fmla="*/ 98589 w 1312834"/>
              <a:gd name="connsiteY4" fmla="*/ 1014663 h 1842247"/>
              <a:gd name="connsiteX5" fmla="*/ 23333 w 1312834"/>
              <a:gd name="connsiteY5" fmla="*/ 185428 h 1842247"/>
              <a:gd name="connsiteX0" fmla="*/ 15191 w 1304692"/>
              <a:gd name="connsiteY0" fmla="*/ 185428 h 1842247"/>
              <a:gd name="connsiteX1" fmla="*/ 667962 w 1304692"/>
              <a:gd name="connsiteY1" fmla="*/ 0 h 1842247"/>
              <a:gd name="connsiteX2" fmla="*/ 1304692 w 1304692"/>
              <a:gd name="connsiteY2" fmla="*/ 121024 h 1842247"/>
              <a:gd name="connsiteX3" fmla="*/ 726469 w 1304692"/>
              <a:gd name="connsiteY3" fmla="*/ 1842247 h 1842247"/>
              <a:gd name="connsiteX4" fmla="*/ 90447 w 1304692"/>
              <a:gd name="connsiteY4" fmla="*/ 1014663 h 1842247"/>
              <a:gd name="connsiteX5" fmla="*/ 15191 w 1304692"/>
              <a:gd name="connsiteY5" fmla="*/ 185428 h 1842247"/>
              <a:gd name="connsiteX0" fmla="*/ 15191 w 1304692"/>
              <a:gd name="connsiteY0" fmla="*/ 185428 h 1842247"/>
              <a:gd name="connsiteX1" fmla="*/ 667962 w 1304692"/>
              <a:gd name="connsiteY1" fmla="*/ 0 h 1842247"/>
              <a:gd name="connsiteX2" fmla="*/ 1304692 w 1304692"/>
              <a:gd name="connsiteY2" fmla="*/ 121024 h 1842247"/>
              <a:gd name="connsiteX3" fmla="*/ 1265532 w 1304692"/>
              <a:gd name="connsiteY3" fmla="*/ 1002632 h 1842247"/>
              <a:gd name="connsiteX4" fmla="*/ 726469 w 1304692"/>
              <a:gd name="connsiteY4" fmla="*/ 1842247 h 1842247"/>
              <a:gd name="connsiteX5" fmla="*/ 90447 w 1304692"/>
              <a:gd name="connsiteY5" fmla="*/ 1014663 h 1842247"/>
              <a:gd name="connsiteX6" fmla="*/ 15191 w 1304692"/>
              <a:gd name="connsiteY6" fmla="*/ 185428 h 1842247"/>
              <a:gd name="connsiteX0" fmla="*/ 15191 w 1304692"/>
              <a:gd name="connsiteY0" fmla="*/ 185428 h 1842247"/>
              <a:gd name="connsiteX1" fmla="*/ 667962 w 1304692"/>
              <a:gd name="connsiteY1" fmla="*/ 0 h 1842247"/>
              <a:gd name="connsiteX2" fmla="*/ 1304692 w 1304692"/>
              <a:gd name="connsiteY2" fmla="*/ 121024 h 1842247"/>
              <a:gd name="connsiteX3" fmla="*/ 1265532 w 1304692"/>
              <a:gd name="connsiteY3" fmla="*/ 1002632 h 1842247"/>
              <a:gd name="connsiteX4" fmla="*/ 726469 w 1304692"/>
              <a:gd name="connsiteY4" fmla="*/ 1842247 h 1842247"/>
              <a:gd name="connsiteX5" fmla="*/ 90447 w 1304692"/>
              <a:gd name="connsiteY5" fmla="*/ 1014663 h 1842247"/>
              <a:gd name="connsiteX6" fmla="*/ 15191 w 1304692"/>
              <a:gd name="connsiteY6" fmla="*/ 185428 h 1842247"/>
              <a:gd name="connsiteX0" fmla="*/ 15191 w 1304692"/>
              <a:gd name="connsiteY0" fmla="*/ 185428 h 1842247"/>
              <a:gd name="connsiteX1" fmla="*/ 667962 w 1304692"/>
              <a:gd name="connsiteY1" fmla="*/ 0 h 1842247"/>
              <a:gd name="connsiteX2" fmla="*/ 1304692 w 1304692"/>
              <a:gd name="connsiteY2" fmla="*/ 121024 h 1842247"/>
              <a:gd name="connsiteX3" fmla="*/ 1265532 w 1304692"/>
              <a:gd name="connsiteY3" fmla="*/ 1002632 h 1842247"/>
              <a:gd name="connsiteX4" fmla="*/ 726469 w 1304692"/>
              <a:gd name="connsiteY4" fmla="*/ 1842247 h 1842247"/>
              <a:gd name="connsiteX5" fmla="*/ 90447 w 1304692"/>
              <a:gd name="connsiteY5" fmla="*/ 1014663 h 1842247"/>
              <a:gd name="connsiteX6" fmla="*/ 15191 w 1304692"/>
              <a:gd name="connsiteY6" fmla="*/ 185428 h 1842247"/>
              <a:gd name="connsiteX0" fmla="*/ 15191 w 1360261"/>
              <a:gd name="connsiteY0" fmla="*/ 185428 h 1842247"/>
              <a:gd name="connsiteX1" fmla="*/ 667962 w 1360261"/>
              <a:gd name="connsiteY1" fmla="*/ 0 h 1842247"/>
              <a:gd name="connsiteX2" fmla="*/ 1304692 w 1360261"/>
              <a:gd name="connsiteY2" fmla="*/ 121024 h 1842247"/>
              <a:gd name="connsiteX3" fmla="*/ 1333711 w 1360261"/>
              <a:gd name="connsiteY3" fmla="*/ 437147 h 1842247"/>
              <a:gd name="connsiteX4" fmla="*/ 1265532 w 1360261"/>
              <a:gd name="connsiteY4" fmla="*/ 1002632 h 1842247"/>
              <a:gd name="connsiteX5" fmla="*/ 726469 w 1360261"/>
              <a:gd name="connsiteY5" fmla="*/ 1842247 h 1842247"/>
              <a:gd name="connsiteX6" fmla="*/ 90447 w 1360261"/>
              <a:gd name="connsiteY6" fmla="*/ 1014663 h 1842247"/>
              <a:gd name="connsiteX7" fmla="*/ 15191 w 1360261"/>
              <a:gd name="connsiteY7" fmla="*/ 185428 h 1842247"/>
              <a:gd name="connsiteX0" fmla="*/ 15191 w 1335518"/>
              <a:gd name="connsiteY0" fmla="*/ 185428 h 1842247"/>
              <a:gd name="connsiteX1" fmla="*/ 667962 w 1335518"/>
              <a:gd name="connsiteY1" fmla="*/ 0 h 1842247"/>
              <a:gd name="connsiteX2" fmla="*/ 1304692 w 1335518"/>
              <a:gd name="connsiteY2" fmla="*/ 121024 h 1842247"/>
              <a:gd name="connsiteX3" fmla="*/ 1333711 w 1335518"/>
              <a:gd name="connsiteY3" fmla="*/ 437147 h 1842247"/>
              <a:gd name="connsiteX4" fmla="*/ 1265532 w 1335518"/>
              <a:gd name="connsiteY4" fmla="*/ 1002632 h 1842247"/>
              <a:gd name="connsiteX5" fmla="*/ 726469 w 1335518"/>
              <a:gd name="connsiteY5" fmla="*/ 1842247 h 1842247"/>
              <a:gd name="connsiteX6" fmla="*/ 90447 w 1335518"/>
              <a:gd name="connsiteY6" fmla="*/ 1014663 h 1842247"/>
              <a:gd name="connsiteX7" fmla="*/ 15191 w 1335518"/>
              <a:gd name="connsiteY7" fmla="*/ 185428 h 1842247"/>
              <a:gd name="connsiteX0" fmla="*/ 15191 w 1346846"/>
              <a:gd name="connsiteY0" fmla="*/ 185428 h 1842247"/>
              <a:gd name="connsiteX1" fmla="*/ 667962 w 1346846"/>
              <a:gd name="connsiteY1" fmla="*/ 0 h 1842247"/>
              <a:gd name="connsiteX2" fmla="*/ 1304692 w 1346846"/>
              <a:gd name="connsiteY2" fmla="*/ 121024 h 1842247"/>
              <a:gd name="connsiteX3" fmla="*/ 1345742 w 1346846"/>
              <a:gd name="connsiteY3" fmla="*/ 441158 h 1842247"/>
              <a:gd name="connsiteX4" fmla="*/ 1265532 w 1346846"/>
              <a:gd name="connsiteY4" fmla="*/ 1002632 h 1842247"/>
              <a:gd name="connsiteX5" fmla="*/ 726469 w 1346846"/>
              <a:gd name="connsiteY5" fmla="*/ 1842247 h 1842247"/>
              <a:gd name="connsiteX6" fmla="*/ 90447 w 1346846"/>
              <a:gd name="connsiteY6" fmla="*/ 1014663 h 1842247"/>
              <a:gd name="connsiteX7" fmla="*/ 15191 w 1346846"/>
              <a:gd name="connsiteY7" fmla="*/ 185428 h 1842247"/>
              <a:gd name="connsiteX0" fmla="*/ 15191 w 1361687"/>
              <a:gd name="connsiteY0" fmla="*/ 185428 h 1842247"/>
              <a:gd name="connsiteX1" fmla="*/ 667962 w 1361687"/>
              <a:gd name="connsiteY1" fmla="*/ 0 h 1842247"/>
              <a:gd name="connsiteX2" fmla="*/ 1304692 w 1361687"/>
              <a:gd name="connsiteY2" fmla="*/ 121024 h 1842247"/>
              <a:gd name="connsiteX3" fmla="*/ 1265532 w 1361687"/>
              <a:gd name="connsiteY3" fmla="*/ 1002632 h 1842247"/>
              <a:gd name="connsiteX4" fmla="*/ 726469 w 1361687"/>
              <a:gd name="connsiteY4" fmla="*/ 1842247 h 1842247"/>
              <a:gd name="connsiteX5" fmla="*/ 90447 w 1361687"/>
              <a:gd name="connsiteY5" fmla="*/ 1014663 h 1842247"/>
              <a:gd name="connsiteX6" fmla="*/ 15191 w 1361687"/>
              <a:gd name="connsiteY6" fmla="*/ 185428 h 1842247"/>
              <a:gd name="connsiteX0" fmla="*/ 15191 w 1342931"/>
              <a:gd name="connsiteY0" fmla="*/ 185428 h 1842247"/>
              <a:gd name="connsiteX1" fmla="*/ 667962 w 1342931"/>
              <a:gd name="connsiteY1" fmla="*/ 0 h 1842247"/>
              <a:gd name="connsiteX2" fmla="*/ 1304692 w 1342931"/>
              <a:gd name="connsiteY2" fmla="*/ 121024 h 1842247"/>
              <a:gd name="connsiteX3" fmla="*/ 1265532 w 1342931"/>
              <a:gd name="connsiteY3" fmla="*/ 1002632 h 1842247"/>
              <a:gd name="connsiteX4" fmla="*/ 726469 w 1342931"/>
              <a:gd name="connsiteY4" fmla="*/ 1842247 h 1842247"/>
              <a:gd name="connsiteX5" fmla="*/ 90447 w 1342931"/>
              <a:gd name="connsiteY5" fmla="*/ 1014663 h 1842247"/>
              <a:gd name="connsiteX6" fmla="*/ 15191 w 1342931"/>
              <a:gd name="connsiteY6" fmla="*/ 185428 h 1842247"/>
              <a:gd name="connsiteX0" fmla="*/ 15191 w 1342931"/>
              <a:gd name="connsiteY0" fmla="*/ 185428 h 1842247"/>
              <a:gd name="connsiteX1" fmla="*/ 667962 w 1342931"/>
              <a:gd name="connsiteY1" fmla="*/ 0 h 1842247"/>
              <a:gd name="connsiteX2" fmla="*/ 1304692 w 1342931"/>
              <a:gd name="connsiteY2" fmla="*/ 121024 h 1842247"/>
              <a:gd name="connsiteX3" fmla="*/ 1265532 w 1342931"/>
              <a:gd name="connsiteY3" fmla="*/ 1018674 h 1842247"/>
              <a:gd name="connsiteX4" fmla="*/ 726469 w 1342931"/>
              <a:gd name="connsiteY4" fmla="*/ 1842247 h 1842247"/>
              <a:gd name="connsiteX5" fmla="*/ 90447 w 1342931"/>
              <a:gd name="connsiteY5" fmla="*/ 1014663 h 1842247"/>
              <a:gd name="connsiteX6" fmla="*/ 15191 w 1342931"/>
              <a:gd name="connsiteY6" fmla="*/ 185428 h 1842247"/>
              <a:gd name="connsiteX0" fmla="*/ 15191 w 1342931"/>
              <a:gd name="connsiteY0" fmla="*/ 185428 h 1842247"/>
              <a:gd name="connsiteX1" fmla="*/ 667962 w 1342931"/>
              <a:gd name="connsiteY1" fmla="*/ 0 h 1842247"/>
              <a:gd name="connsiteX2" fmla="*/ 1304692 w 1342931"/>
              <a:gd name="connsiteY2" fmla="*/ 121024 h 1842247"/>
              <a:gd name="connsiteX3" fmla="*/ 1265532 w 1342931"/>
              <a:gd name="connsiteY3" fmla="*/ 1018674 h 1842247"/>
              <a:gd name="connsiteX4" fmla="*/ 726469 w 1342931"/>
              <a:gd name="connsiteY4" fmla="*/ 1842247 h 1842247"/>
              <a:gd name="connsiteX5" fmla="*/ 90447 w 1342931"/>
              <a:gd name="connsiteY5" fmla="*/ 1014663 h 1842247"/>
              <a:gd name="connsiteX6" fmla="*/ 15191 w 1342931"/>
              <a:gd name="connsiteY6" fmla="*/ 185428 h 1842247"/>
              <a:gd name="connsiteX0" fmla="*/ 21676 w 1349416"/>
              <a:gd name="connsiteY0" fmla="*/ 185428 h 1842247"/>
              <a:gd name="connsiteX1" fmla="*/ 674447 w 1349416"/>
              <a:gd name="connsiteY1" fmla="*/ 0 h 1842247"/>
              <a:gd name="connsiteX2" fmla="*/ 1311177 w 1349416"/>
              <a:gd name="connsiteY2" fmla="*/ 121024 h 1842247"/>
              <a:gd name="connsiteX3" fmla="*/ 1272017 w 1349416"/>
              <a:gd name="connsiteY3" fmla="*/ 1018674 h 1842247"/>
              <a:gd name="connsiteX4" fmla="*/ 732954 w 1349416"/>
              <a:gd name="connsiteY4" fmla="*/ 1842247 h 1842247"/>
              <a:gd name="connsiteX5" fmla="*/ 96932 w 1349416"/>
              <a:gd name="connsiteY5" fmla="*/ 1014663 h 1842247"/>
              <a:gd name="connsiteX6" fmla="*/ 21676 w 1349416"/>
              <a:gd name="connsiteY6" fmla="*/ 185428 h 1842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9416" h="1842247">
                <a:moveTo>
                  <a:pt x="21676" y="185428"/>
                </a:moveTo>
                <a:cubicBezTo>
                  <a:pt x="187130" y="59449"/>
                  <a:pt x="448835" y="5662"/>
                  <a:pt x="674447" y="0"/>
                </a:cubicBezTo>
                <a:cubicBezTo>
                  <a:pt x="1067163" y="12267"/>
                  <a:pt x="1143049" y="52609"/>
                  <a:pt x="1311177" y="121024"/>
                </a:cubicBezTo>
                <a:cubicBezTo>
                  <a:pt x="1366656" y="508708"/>
                  <a:pt x="1368388" y="731804"/>
                  <a:pt x="1272017" y="1018674"/>
                </a:cubicBezTo>
                <a:cubicBezTo>
                  <a:pt x="1036182" y="1615378"/>
                  <a:pt x="896600" y="1650607"/>
                  <a:pt x="732954" y="1842247"/>
                </a:cubicBezTo>
                <a:cubicBezTo>
                  <a:pt x="430042" y="1589112"/>
                  <a:pt x="223381" y="1303893"/>
                  <a:pt x="96932" y="1014663"/>
                </a:cubicBezTo>
                <a:cubicBezTo>
                  <a:pt x="-40448" y="541735"/>
                  <a:pt x="2646" y="389650"/>
                  <a:pt x="21676" y="185428"/>
                </a:cubicBezTo>
                <a:close/>
              </a:path>
            </a:pathLst>
          </a:cu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9" name="Elipse 98"/>
          <p:cNvSpPr/>
          <p:nvPr/>
        </p:nvSpPr>
        <p:spPr bwMode="auto">
          <a:xfrm>
            <a:off x="1885165" y="1263467"/>
            <a:ext cx="3406915" cy="3428445"/>
          </a:xfrm>
          <a:prstGeom prst="ellipse">
            <a:avLst/>
          </a:prstGeom>
          <a:solidFill>
            <a:schemeClr val="tx1">
              <a:alpha val="1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grpSp>
        <p:nvGrpSpPr>
          <p:cNvPr id="2" name="Grupo 71"/>
          <p:cNvGrpSpPr>
            <a:grpSpLocks/>
          </p:cNvGrpSpPr>
          <p:nvPr/>
        </p:nvGrpSpPr>
        <p:grpSpPr bwMode="auto">
          <a:xfrm>
            <a:off x="4002088" y="3144838"/>
            <a:ext cx="652462" cy="423862"/>
            <a:chOff x="12708904" y="4797152"/>
            <a:chExt cx="895342" cy="613956"/>
          </a:xfrm>
        </p:grpSpPr>
        <p:pic>
          <p:nvPicPr>
            <p:cNvPr id="9315" name="Picture 2" descr="http://tbn0.google.com/images?q=tbn:LiOsPHuxB3z_0M:http://www.pau-bresil.com/images/bandeira/bandeira_do_brasil.gif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52920" y="4797152"/>
              <a:ext cx="542476" cy="374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06" name="CaixaDeTexto 32"/>
            <p:cNvSpPr txBox="1">
              <a:spLocks noChangeArrowheads="1"/>
            </p:cNvSpPr>
            <p:nvPr/>
          </p:nvSpPr>
          <p:spPr bwMode="auto">
            <a:xfrm>
              <a:off x="12708904" y="5158167"/>
              <a:ext cx="895342" cy="252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Brasil</a:t>
              </a:r>
            </a:p>
          </p:txBody>
        </p:sp>
      </p:grpSp>
      <p:grpSp>
        <p:nvGrpSpPr>
          <p:cNvPr id="5" name="Grupo 72"/>
          <p:cNvGrpSpPr>
            <a:grpSpLocks/>
          </p:cNvGrpSpPr>
          <p:nvPr/>
        </p:nvGrpSpPr>
        <p:grpSpPr bwMode="auto">
          <a:xfrm>
            <a:off x="4464050" y="3544888"/>
            <a:ext cx="598488" cy="422275"/>
            <a:chOff x="12420872" y="4005064"/>
            <a:chExt cx="820977" cy="613956"/>
          </a:xfrm>
        </p:grpSpPr>
        <p:pic>
          <p:nvPicPr>
            <p:cNvPr id="9313" name="Picture 10" descr="http://tbn0.google.com/images?q=tbn:GAqCNTbjj7MibM:http://big5.fmprc.gov.cn/gate/big5/riodejaneiro.china-consulate.org/pot/zgabc/gk/W020040617538233597027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564888" y="4005064"/>
              <a:ext cx="554278" cy="374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09" name="CaixaDeTexto 34"/>
            <p:cNvSpPr txBox="1">
              <a:spLocks noChangeArrowheads="1"/>
            </p:cNvSpPr>
            <p:nvPr/>
          </p:nvSpPr>
          <p:spPr bwMode="auto">
            <a:xfrm>
              <a:off x="12420872" y="4367436"/>
              <a:ext cx="820977" cy="251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China</a:t>
              </a:r>
            </a:p>
          </p:txBody>
        </p:sp>
      </p:grpSp>
      <p:grpSp>
        <p:nvGrpSpPr>
          <p:cNvPr id="6" name="Grupo 73"/>
          <p:cNvGrpSpPr>
            <a:grpSpLocks/>
          </p:cNvGrpSpPr>
          <p:nvPr/>
        </p:nvGrpSpPr>
        <p:grpSpPr bwMode="auto">
          <a:xfrm>
            <a:off x="4637088" y="2916238"/>
            <a:ext cx="488950" cy="423862"/>
            <a:chOff x="9144000" y="5085184"/>
            <a:chExt cx="671727" cy="613956"/>
          </a:xfrm>
        </p:grpSpPr>
        <p:pic>
          <p:nvPicPr>
            <p:cNvPr id="9311" name="Picture 4" descr="http://www.nte-jgs.rct-sc.br/~cristinamarcatto/projeto%20603/estados_unidos.gi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180512" y="5085184"/>
              <a:ext cx="526564" cy="374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12" name="CaixaDeTexto 35"/>
            <p:cNvSpPr txBox="1">
              <a:spLocks noChangeArrowheads="1"/>
            </p:cNvSpPr>
            <p:nvPr/>
          </p:nvSpPr>
          <p:spPr bwMode="auto">
            <a:xfrm>
              <a:off x="9144000" y="5446199"/>
              <a:ext cx="671727" cy="252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EUA</a:t>
              </a:r>
            </a:p>
          </p:txBody>
        </p:sp>
      </p:grpSp>
      <p:grpSp>
        <p:nvGrpSpPr>
          <p:cNvPr id="7" name="Grupo 40"/>
          <p:cNvGrpSpPr>
            <a:grpSpLocks/>
          </p:cNvGrpSpPr>
          <p:nvPr/>
        </p:nvGrpSpPr>
        <p:grpSpPr bwMode="auto">
          <a:xfrm>
            <a:off x="4059238" y="2643188"/>
            <a:ext cx="598487" cy="409575"/>
            <a:chOff x="4043798" y="2571744"/>
            <a:chExt cx="785818" cy="572711"/>
          </a:xfrm>
        </p:grpSpPr>
        <p:pic>
          <p:nvPicPr>
            <p:cNvPr id="9309" name="Picture 8" descr="http://tbn0.google.com/images?q=tbn:brKxA8VbGJEDeM:http://www.snqtb.pt/cultura_turismo/russia2007/federacaoRussa.GIF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143372" y="2571744"/>
              <a:ext cx="534856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10" name="CaixaDeTexto 38"/>
            <p:cNvSpPr txBox="1">
              <a:spLocks noChangeArrowheads="1"/>
            </p:cNvSpPr>
            <p:nvPr/>
          </p:nvSpPr>
          <p:spPr bwMode="auto">
            <a:xfrm>
              <a:off x="4043798" y="2902495"/>
              <a:ext cx="785818" cy="241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Rússia</a:t>
              </a:r>
            </a:p>
          </p:txBody>
        </p:sp>
      </p:grpSp>
      <p:grpSp>
        <p:nvGrpSpPr>
          <p:cNvPr id="8" name="Grupo 56"/>
          <p:cNvGrpSpPr>
            <a:grpSpLocks/>
          </p:cNvGrpSpPr>
          <p:nvPr/>
        </p:nvGrpSpPr>
        <p:grpSpPr bwMode="auto">
          <a:xfrm>
            <a:off x="3656013" y="4024313"/>
            <a:ext cx="706437" cy="381000"/>
            <a:chOff x="3143240" y="4071942"/>
            <a:chExt cx="928694" cy="530426"/>
          </a:xfrm>
        </p:grpSpPr>
        <p:pic>
          <p:nvPicPr>
            <p:cNvPr id="9307" name="Picture 12" descr="http://tbn0.google.com/images?q=tbn:6q-pXpQtn7hJZM:http://www.arikah.net/commons/en/thumb/c/c6/1024px-Flag_of_Australia.svg.pn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357554" y="4071942"/>
              <a:ext cx="534572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08" name="CaixaDeTexto 55"/>
            <p:cNvSpPr txBox="1">
              <a:spLocks noChangeArrowheads="1"/>
            </p:cNvSpPr>
            <p:nvPr/>
          </p:nvSpPr>
          <p:spPr bwMode="auto">
            <a:xfrm>
              <a:off x="3143240" y="4359256"/>
              <a:ext cx="928694" cy="243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Austrália</a:t>
              </a:r>
            </a:p>
          </p:txBody>
        </p:sp>
      </p:grpSp>
      <p:grpSp>
        <p:nvGrpSpPr>
          <p:cNvPr id="9" name="Grupo 58"/>
          <p:cNvGrpSpPr>
            <a:grpSpLocks/>
          </p:cNvGrpSpPr>
          <p:nvPr/>
        </p:nvGrpSpPr>
        <p:grpSpPr bwMode="auto">
          <a:xfrm>
            <a:off x="3194050" y="3625850"/>
            <a:ext cx="652463" cy="422275"/>
            <a:chOff x="2965907" y="5858231"/>
            <a:chExt cx="857256" cy="590871"/>
          </a:xfrm>
        </p:grpSpPr>
        <p:pic>
          <p:nvPicPr>
            <p:cNvPr id="9305" name="Picture 14" descr="http://tbn0.google.com/images?q=tbn:uWsLQWUfDDTaAM:http://www.bestswimming.com.br/imagem2.php%3Fid%3D20070203041700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103753" y="5858231"/>
              <a:ext cx="534572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06" name="CaixaDeTexto 57"/>
            <p:cNvSpPr txBox="1">
              <a:spLocks noChangeArrowheads="1"/>
            </p:cNvSpPr>
            <p:nvPr/>
          </p:nvSpPr>
          <p:spPr bwMode="auto">
            <a:xfrm>
              <a:off x="2965907" y="6206979"/>
              <a:ext cx="857256" cy="242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Canadá</a:t>
              </a:r>
            </a:p>
          </p:txBody>
        </p:sp>
      </p:grpSp>
      <p:grpSp>
        <p:nvGrpSpPr>
          <p:cNvPr id="10" name="Grupo 60"/>
          <p:cNvGrpSpPr>
            <a:grpSpLocks/>
          </p:cNvGrpSpPr>
          <p:nvPr/>
        </p:nvGrpSpPr>
        <p:grpSpPr bwMode="auto">
          <a:xfrm>
            <a:off x="3287713" y="4711700"/>
            <a:ext cx="598487" cy="390525"/>
            <a:chOff x="3143240" y="5214950"/>
            <a:chExt cx="785818" cy="544553"/>
          </a:xfrm>
        </p:grpSpPr>
        <p:pic>
          <p:nvPicPr>
            <p:cNvPr id="9303" name="Picture 18" descr="http://tbn0.google.com/images?q=tbn:kZEzIK99j4ODTM:http://ww2.prefeitura.sp.gov.br/urbal/img/bandeira_franca.gif">
              <a:hlinkClick r:id="rId13"/>
            </p:cNvPr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286116" y="5214950"/>
              <a:ext cx="542400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04" name="CaixaDeTexto 59"/>
            <p:cNvSpPr txBox="1">
              <a:spLocks noChangeArrowheads="1"/>
            </p:cNvSpPr>
            <p:nvPr/>
          </p:nvSpPr>
          <p:spPr bwMode="auto">
            <a:xfrm>
              <a:off x="3143240" y="5516004"/>
              <a:ext cx="785818" cy="243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França</a:t>
              </a:r>
            </a:p>
          </p:txBody>
        </p:sp>
      </p:grpSp>
      <p:grpSp>
        <p:nvGrpSpPr>
          <p:cNvPr id="11" name="Grupo 62"/>
          <p:cNvGrpSpPr>
            <a:grpSpLocks/>
          </p:cNvGrpSpPr>
          <p:nvPr/>
        </p:nvGrpSpPr>
        <p:grpSpPr bwMode="auto">
          <a:xfrm>
            <a:off x="3829050" y="4673600"/>
            <a:ext cx="814388" cy="379413"/>
            <a:chOff x="3500430" y="5786454"/>
            <a:chExt cx="1071570" cy="529622"/>
          </a:xfrm>
        </p:grpSpPr>
        <p:pic>
          <p:nvPicPr>
            <p:cNvPr id="9301" name="Picture 16" descr="http://tbn0.google.com/images?q=tbn:87g2OtXAC6ga6M:http://www.rc-grupo.com/kyubudo/images/alemanha.jpg">
              <a:hlinkClick r:id="rId15"/>
            </p:cNvPr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3786182" y="5786454"/>
              <a:ext cx="540158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27" name="CaixaDeTexto 61"/>
            <p:cNvSpPr txBox="1">
              <a:spLocks noChangeArrowheads="1"/>
            </p:cNvSpPr>
            <p:nvPr/>
          </p:nvSpPr>
          <p:spPr bwMode="auto">
            <a:xfrm>
              <a:off x="3500430" y="6072317"/>
              <a:ext cx="1071570" cy="243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Alemanha</a:t>
              </a:r>
            </a:p>
          </p:txBody>
        </p:sp>
      </p:grpSp>
      <p:grpSp>
        <p:nvGrpSpPr>
          <p:cNvPr id="12" name="Grupo 64"/>
          <p:cNvGrpSpPr>
            <a:grpSpLocks/>
          </p:cNvGrpSpPr>
          <p:nvPr/>
        </p:nvGrpSpPr>
        <p:grpSpPr bwMode="auto">
          <a:xfrm>
            <a:off x="4225925" y="5359400"/>
            <a:ext cx="706438" cy="379413"/>
            <a:chOff x="4456890" y="5940489"/>
            <a:chExt cx="928694" cy="529622"/>
          </a:xfrm>
        </p:grpSpPr>
        <p:pic>
          <p:nvPicPr>
            <p:cNvPr id="9299" name="Picture 24" descr="http://tbn0.google.com/images?q=tbn:vyQxmlIvFbLIIM:http://www.eidh.pt/Eviprof/Imagens/Bandeira%2520de%2520Espanha.png">
              <a:hlinkClick r:id="rId17"/>
            </p:cNvPr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4643068" y="5940489"/>
              <a:ext cx="544287" cy="360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30" name="CaixaDeTexto 63"/>
            <p:cNvSpPr txBox="1">
              <a:spLocks noChangeArrowheads="1"/>
            </p:cNvSpPr>
            <p:nvPr/>
          </p:nvSpPr>
          <p:spPr bwMode="auto">
            <a:xfrm>
              <a:off x="4456890" y="6226352"/>
              <a:ext cx="928694" cy="243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Espanha</a:t>
              </a:r>
            </a:p>
          </p:txBody>
        </p:sp>
      </p:grpSp>
      <p:grpSp>
        <p:nvGrpSpPr>
          <p:cNvPr id="13" name="Grupo 66"/>
          <p:cNvGrpSpPr>
            <a:grpSpLocks/>
          </p:cNvGrpSpPr>
          <p:nvPr/>
        </p:nvGrpSpPr>
        <p:grpSpPr bwMode="auto">
          <a:xfrm>
            <a:off x="5003800" y="4654550"/>
            <a:ext cx="481013" cy="479425"/>
            <a:chOff x="5212331" y="5786454"/>
            <a:chExt cx="631679" cy="668719"/>
          </a:xfrm>
        </p:grpSpPr>
        <p:pic>
          <p:nvPicPr>
            <p:cNvPr id="9297" name="Picture 22" descr="http://tbn0.google.com/images?q=tbn:PJ0pZ5i13nRSOM:http://www.poloaquatico.com.br/noticias/imagens/520071103bandeira-italia-gr.jpg">
              <a:hlinkClick r:id="rId19"/>
            </p:cNvPr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5286380" y="5786454"/>
              <a:ext cx="539999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98" name="CaixaDeTexto 65"/>
            <p:cNvSpPr txBox="1">
              <a:spLocks noChangeArrowheads="1"/>
            </p:cNvSpPr>
            <p:nvPr/>
          </p:nvSpPr>
          <p:spPr bwMode="auto">
            <a:xfrm>
              <a:off x="5212331" y="6100885"/>
              <a:ext cx="631679" cy="354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Itália</a:t>
              </a:r>
            </a:p>
          </p:txBody>
        </p:sp>
      </p:grpSp>
      <p:grpSp>
        <p:nvGrpSpPr>
          <p:cNvPr id="15" name="Grupo 68"/>
          <p:cNvGrpSpPr>
            <a:grpSpLocks/>
          </p:cNvGrpSpPr>
          <p:nvPr/>
        </p:nvGrpSpPr>
        <p:grpSpPr bwMode="auto">
          <a:xfrm>
            <a:off x="5486400" y="4662488"/>
            <a:ext cx="652463" cy="390525"/>
            <a:chOff x="5615434" y="5214950"/>
            <a:chExt cx="857256" cy="544826"/>
          </a:xfrm>
        </p:grpSpPr>
        <p:pic>
          <p:nvPicPr>
            <p:cNvPr id="9295" name="Picture 28" descr="http://tbn0.google.com/images?q=tbn:A3FhDKdVEU7VZM:http://www.libreria.com.br/imagens/holanda.jpg">
              <a:hlinkClick r:id="rId21"/>
            </p:cNvPr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5786446" y="5214950"/>
              <a:ext cx="537831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36" name="CaixaDeTexto 67"/>
            <p:cNvSpPr txBox="1">
              <a:spLocks noChangeArrowheads="1"/>
            </p:cNvSpPr>
            <p:nvPr/>
          </p:nvSpPr>
          <p:spPr bwMode="auto">
            <a:xfrm>
              <a:off x="5615434" y="5516155"/>
              <a:ext cx="857256" cy="2436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Holanda</a:t>
              </a:r>
            </a:p>
          </p:txBody>
        </p:sp>
      </p:grpSp>
      <p:grpSp>
        <p:nvGrpSpPr>
          <p:cNvPr id="16" name="Grupo 70"/>
          <p:cNvGrpSpPr>
            <a:grpSpLocks/>
          </p:cNvGrpSpPr>
          <p:nvPr/>
        </p:nvGrpSpPr>
        <p:grpSpPr bwMode="auto">
          <a:xfrm>
            <a:off x="4341813" y="4483100"/>
            <a:ext cx="814387" cy="379413"/>
            <a:chOff x="3857620" y="5072074"/>
            <a:chExt cx="1071570" cy="530358"/>
          </a:xfrm>
        </p:grpSpPr>
        <p:pic>
          <p:nvPicPr>
            <p:cNvPr id="9293" name="Picture 26" descr="http://tbn0.google.com/images?q=tbn:7CJuxVxjGXHG9M:http://www.colegiosaofrancisco.com.br/alfa/inglaterra/imagens/bandeira-da-inglaterra-2.gif">
              <a:hlinkClick r:id="rId23"/>
            </p:cNvPr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4143372" y="5072074"/>
              <a:ext cx="500066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839" name="CaixaDeTexto 69"/>
            <p:cNvSpPr txBox="1">
              <a:spLocks noChangeArrowheads="1"/>
            </p:cNvSpPr>
            <p:nvPr/>
          </p:nvSpPr>
          <p:spPr bwMode="auto">
            <a:xfrm>
              <a:off x="3857620" y="5360553"/>
              <a:ext cx="1071570" cy="241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Inglaterra</a:t>
              </a:r>
            </a:p>
          </p:txBody>
        </p:sp>
      </p:grpSp>
      <p:grpSp>
        <p:nvGrpSpPr>
          <p:cNvPr id="17" name="Grupo 72"/>
          <p:cNvGrpSpPr>
            <a:grpSpLocks/>
          </p:cNvGrpSpPr>
          <p:nvPr/>
        </p:nvGrpSpPr>
        <p:grpSpPr bwMode="auto">
          <a:xfrm>
            <a:off x="3675063" y="5091113"/>
            <a:ext cx="681037" cy="608012"/>
            <a:chOff x="4763242" y="5213060"/>
            <a:chExt cx="896021" cy="848674"/>
          </a:xfrm>
        </p:grpSpPr>
        <p:pic>
          <p:nvPicPr>
            <p:cNvPr id="9291" name="Picture 20" descr="http://tbn0.google.com/images?q=tbn:wFP3xmyrB1FdbM:http://www.taekwondo-grcbr.com/website/taekwondo/imagens/bandeira/bandeira_coreia.png">
              <a:hlinkClick r:id="rId25"/>
            </p:cNvPr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4921539" y="5213060"/>
              <a:ext cx="539999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92" name="CaixaDeTexto 71"/>
            <p:cNvSpPr txBox="1">
              <a:spLocks noChangeArrowheads="1"/>
            </p:cNvSpPr>
            <p:nvPr/>
          </p:nvSpPr>
          <p:spPr bwMode="auto">
            <a:xfrm>
              <a:off x="4763242" y="5504367"/>
              <a:ext cx="896021" cy="557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Coréia do Sul</a:t>
              </a:r>
            </a:p>
          </p:txBody>
        </p:sp>
      </p:grpSp>
      <p:grpSp>
        <p:nvGrpSpPr>
          <p:cNvPr id="18" name="Grupo 42"/>
          <p:cNvGrpSpPr>
            <a:grpSpLocks/>
          </p:cNvGrpSpPr>
          <p:nvPr/>
        </p:nvGrpSpPr>
        <p:grpSpPr bwMode="auto">
          <a:xfrm>
            <a:off x="4867275" y="1624013"/>
            <a:ext cx="925513" cy="381000"/>
            <a:chOff x="4643438" y="2000240"/>
            <a:chExt cx="1214446" cy="530358"/>
          </a:xfrm>
        </p:grpSpPr>
        <p:pic>
          <p:nvPicPr>
            <p:cNvPr id="9289" name="Picture 36" descr="http://tbn0.google.com/images?q=tbn:se-s1YXiO3iioM:http://upload.wikimedia.org/wikipedia/commons/thumb/f/f9/Flag_of_Bangladesh.svg/350px-Flag_of_Bangladesh.svg.png">
              <a:hlinkClick r:id="rId27"/>
            </p:cNvPr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4929190" y="2000240"/>
              <a:ext cx="571504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780" name="CaixaDeTexto 39"/>
            <p:cNvSpPr txBox="1">
              <a:spLocks noChangeArrowheads="1"/>
            </p:cNvSpPr>
            <p:nvPr/>
          </p:nvSpPr>
          <p:spPr bwMode="auto">
            <a:xfrm>
              <a:off x="4643438" y="2287517"/>
              <a:ext cx="1214446" cy="2430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>
                  <a:latin typeface="+mn-lt"/>
                  <a:ea typeface="ＭＳ Ｐゴシック" pitchFamily="34" charset="-128"/>
                  <a:cs typeface="Arial" charset="0"/>
                </a:rPr>
                <a:t>Bangladesh</a:t>
              </a:r>
            </a:p>
          </p:txBody>
        </p:sp>
      </p:grpSp>
      <p:grpSp>
        <p:nvGrpSpPr>
          <p:cNvPr id="19" name="Grupo 44"/>
          <p:cNvGrpSpPr>
            <a:grpSpLocks/>
          </p:cNvGrpSpPr>
          <p:nvPr/>
        </p:nvGrpSpPr>
        <p:grpSpPr bwMode="auto">
          <a:xfrm>
            <a:off x="6369050" y="3052763"/>
            <a:ext cx="598488" cy="390525"/>
            <a:chOff x="5943390" y="2214554"/>
            <a:chExt cx="785818" cy="543433"/>
          </a:xfrm>
        </p:grpSpPr>
        <p:pic>
          <p:nvPicPr>
            <p:cNvPr id="9287" name="Picture 38" descr="http://tbn0.google.com/images?q=tbn:bmc_vuUq0gdn9M:http://www.mundodasbandeiras.com.br/images/imgpaises/paises/bandeiras/nigeria.jpg">
              <a:hlinkClick r:id="rId29"/>
            </p:cNvPr>
            <p:cNvPicPr>
              <a:picLocks noChangeAspect="1" noChangeArrowheads="1"/>
            </p:cNvPicPr>
            <p:nvPr/>
          </p:nvPicPr>
          <p:blipFill>
            <a:blip r:embed="rId30" cstate="print"/>
            <a:srcRect/>
            <a:stretch>
              <a:fillRect/>
            </a:stretch>
          </p:blipFill>
          <p:spPr bwMode="auto">
            <a:xfrm>
              <a:off x="6072198" y="2214554"/>
              <a:ext cx="511111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88" name="CaixaDeTexto 41"/>
            <p:cNvSpPr txBox="1">
              <a:spLocks noChangeArrowheads="1"/>
            </p:cNvSpPr>
            <p:nvPr/>
          </p:nvSpPr>
          <p:spPr bwMode="auto">
            <a:xfrm>
              <a:off x="5943390" y="2514989"/>
              <a:ext cx="785818" cy="242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Nigéria</a:t>
              </a:r>
            </a:p>
          </p:txBody>
        </p:sp>
      </p:grpSp>
      <p:grpSp>
        <p:nvGrpSpPr>
          <p:cNvPr id="20" name="Grupo 46"/>
          <p:cNvGrpSpPr>
            <a:grpSpLocks/>
          </p:cNvGrpSpPr>
          <p:nvPr/>
        </p:nvGrpSpPr>
        <p:grpSpPr bwMode="auto">
          <a:xfrm>
            <a:off x="6427788" y="2368550"/>
            <a:ext cx="758825" cy="379413"/>
            <a:chOff x="6286512" y="2857496"/>
            <a:chExt cx="1000132" cy="530358"/>
          </a:xfrm>
        </p:grpSpPr>
        <p:pic>
          <p:nvPicPr>
            <p:cNvPr id="9285" name="Picture 40" descr="http://tbn0.google.com/images?q=tbn:F5yDRjsf0f5_OM:http://www.colegiosaofrancisco.com.br/alfa/paquistao/imagens/bandeira-do-paquistao.gif">
              <a:hlinkClick r:id="rId31"/>
            </p:cNvPr>
            <p:cNvPicPr>
              <a:picLocks noChangeAspect="1" noChangeArrowheads="1"/>
            </p:cNvPicPr>
            <p:nvPr/>
          </p:nvPicPr>
          <p:blipFill>
            <a:blip r:embed="rId32" cstate="print"/>
            <a:srcRect/>
            <a:stretch>
              <a:fillRect/>
            </a:stretch>
          </p:blipFill>
          <p:spPr bwMode="auto">
            <a:xfrm>
              <a:off x="6500826" y="2857496"/>
              <a:ext cx="542337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786" name="CaixaDeTexto 43"/>
            <p:cNvSpPr txBox="1">
              <a:spLocks noChangeArrowheads="1"/>
            </p:cNvSpPr>
            <p:nvPr/>
          </p:nvSpPr>
          <p:spPr bwMode="auto">
            <a:xfrm>
              <a:off x="6286512" y="3145975"/>
              <a:ext cx="1000132" cy="241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 dirty="0">
                  <a:latin typeface="+mn-lt"/>
                  <a:ea typeface="ＭＳ Ｐゴシック" pitchFamily="34" charset="-128"/>
                  <a:cs typeface="Arial" charset="0"/>
                </a:rPr>
                <a:t>Paquistão</a:t>
              </a:r>
            </a:p>
          </p:txBody>
        </p:sp>
      </p:grpSp>
      <p:grpSp>
        <p:nvGrpSpPr>
          <p:cNvPr id="21" name="Grupo 48"/>
          <p:cNvGrpSpPr>
            <a:grpSpLocks/>
          </p:cNvGrpSpPr>
          <p:nvPr/>
        </p:nvGrpSpPr>
        <p:grpSpPr bwMode="auto">
          <a:xfrm>
            <a:off x="5561013" y="2320925"/>
            <a:ext cx="760412" cy="390525"/>
            <a:chOff x="6300580" y="3714752"/>
            <a:chExt cx="1000132" cy="543433"/>
          </a:xfrm>
        </p:grpSpPr>
        <p:pic>
          <p:nvPicPr>
            <p:cNvPr id="9283" name="Picture 42" descr="http://tbn0.google.com/images?q=tbn:PQtaXslfYjHNOM:http://www.planalto.gov.br/ccivil_03/Constituicao/bandeira/internacional/indonesia.jpg">
              <a:hlinkClick r:id="rId33"/>
            </p:cNvPr>
            <p:cNvPicPr>
              <a:picLocks noChangeAspect="1" noChangeArrowheads="1"/>
            </p:cNvPicPr>
            <p:nvPr/>
          </p:nvPicPr>
          <p:blipFill>
            <a:blip r:embed="rId34" cstate="print"/>
            <a:srcRect/>
            <a:stretch>
              <a:fillRect/>
            </a:stretch>
          </p:blipFill>
          <p:spPr bwMode="auto">
            <a:xfrm>
              <a:off x="6500826" y="3714752"/>
              <a:ext cx="563076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84" name="CaixaDeTexto 47"/>
            <p:cNvSpPr txBox="1">
              <a:spLocks noChangeArrowheads="1"/>
            </p:cNvSpPr>
            <p:nvPr/>
          </p:nvSpPr>
          <p:spPr bwMode="auto">
            <a:xfrm>
              <a:off x="6300580" y="4015187"/>
              <a:ext cx="1000132" cy="242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Indonésia</a:t>
              </a:r>
            </a:p>
          </p:txBody>
        </p:sp>
      </p:grpSp>
      <p:grpSp>
        <p:nvGrpSpPr>
          <p:cNvPr id="22" name="Grupo 50"/>
          <p:cNvGrpSpPr>
            <a:grpSpLocks/>
          </p:cNvGrpSpPr>
          <p:nvPr/>
        </p:nvGrpSpPr>
        <p:grpSpPr bwMode="auto">
          <a:xfrm>
            <a:off x="5387975" y="3224213"/>
            <a:ext cx="449263" cy="411162"/>
            <a:chOff x="5401120" y="3643314"/>
            <a:chExt cx="591212" cy="573228"/>
          </a:xfrm>
        </p:grpSpPr>
        <p:pic>
          <p:nvPicPr>
            <p:cNvPr id="9281" name="Picture 34" descr="http://tbn0.google.com/images?q=tbn:aU2f-9Sd5JzHtM:http://www.cna.org.br:8080/multissitios_abrapa/publicacao/download.wsp%3Ftmp.arquivo%3D40">
              <a:hlinkClick r:id="rId35"/>
            </p:cNvPr>
            <p:cNvPicPr>
              <a:picLocks noChangeAspect="1" noChangeArrowheads="1"/>
            </p:cNvPicPr>
            <p:nvPr/>
          </p:nvPicPr>
          <p:blipFill>
            <a:blip r:embed="rId36" cstate="print"/>
            <a:srcRect/>
            <a:stretch>
              <a:fillRect/>
            </a:stretch>
          </p:blipFill>
          <p:spPr bwMode="auto">
            <a:xfrm>
              <a:off x="5429256" y="3643314"/>
              <a:ext cx="563076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82" name="CaixaDeTexto 49"/>
            <p:cNvSpPr txBox="1">
              <a:spLocks noChangeArrowheads="1"/>
            </p:cNvSpPr>
            <p:nvPr/>
          </p:nvSpPr>
          <p:spPr bwMode="auto">
            <a:xfrm>
              <a:off x="5401120" y="3973086"/>
              <a:ext cx="570321" cy="243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Índia</a:t>
              </a:r>
            </a:p>
          </p:txBody>
        </p:sp>
      </p:grpSp>
      <p:grpSp>
        <p:nvGrpSpPr>
          <p:cNvPr id="23" name="Grupo 52"/>
          <p:cNvGrpSpPr>
            <a:grpSpLocks/>
          </p:cNvGrpSpPr>
          <p:nvPr/>
        </p:nvGrpSpPr>
        <p:grpSpPr bwMode="auto">
          <a:xfrm>
            <a:off x="5618163" y="3740150"/>
            <a:ext cx="544512" cy="388938"/>
            <a:chOff x="5700940" y="4286256"/>
            <a:chExt cx="714380" cy="543434"/>
          </a:xfrm>
        </p:grpSpPr>
        <p:pic>
          <p:nvPicPr>
            <p:cNvPr id="9279" name="Picture 32" descr="http://tbn0.google.com/images?q=tbn:bQwTMws0S5s_kM:http://www.ipae.com.br/pub/pt/jee/imagen/bandeira_japao.jpg">
              <a:hlinkClick r:id="rId37"/>
            </p:cNvPr>
            <p:cNvPicPr>
              <a:picLocks noChangeAspect="1" noChangeArrowheads="1"/>
            </p:cNvPicPr>
            <p:nvPr/>
          </p:nvPicPr>
          <p:blipFill>
            <a:blip r:embed="rId38" cstate="print"/>
            <a:srcRect/>
            <a:stretch>
              <a:fillRect/>
            </a:stretch>
          </p:blipFill>
          <p:spPr bwMode="auto">
            <a:xfrm>
              <a:off x="5786446" y="4286256"/>
              <a:ext cx="539999" cy="36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0796" name="CaixaDeTexto 51"/>
            <p:cNvSpPr txBox="1">
              <a:spLocks noChangeArrowheads="1"/>
            </p:cNvSpPr>
            <p:nvPr/>
          </p:nvSpPr>
          <p:spPr bwMode="auto">
            <a:xfrm>
              <a:off x="5700940" y="4585700"/>
              <a:ext cx="714380" cy="243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50">
                  <a:latin typeface="+mn-lt"/>
                  <a:ea typeface="ＭＳ Ｐゴシック" pitchFamily="34" charset="-128"/>
                  <a:cs typeface="Arial" charset="0"/>
                </a:rPr>
                <a:t>Japão</a:t>
              </a:r>
            </a:p>
          </p:txBody>
        </p:sp>
      </p:grpSp>
      <p:grpSp>
        <p:nvGrpSpPr>
          <p:cNvPr id="24" name="Grupo 74"/>
          <p:cNvGrpSpPr>
            <a:grpSpLocks/>
          </p:cNvGrpSpPr>
          <p:nvPr/>
        </p:nvGrpSpPr>
        <p:grpSpPr bwMode="auto">
          <a:xfrm>
            <a:off x="5040313" y="3967163"/>
            <a:ext cx="598487" cy="420687"/>
            <a:chOff x="9612560" y="3212976"/>
            <a:chExt cx="820894" cy="609972"/>
          </a:xfrm>
        </p:grpSpPr>
        <p:pic>
          <p:nvPicPr>
            <p:cNvPr id="9277" name="Picture 30" descr="http://tbn0.google.com/images?q=tbn:ymnnkzJ438rBSM:http://gamemonk.net/wp-content/uploads/2007/11/bandeira-mexico.gif">
              <a:hlinkClick r:id="rId39"/>
            </p:cNvPr>
            <p:cNvPicPr>
              <a:picLocks noChangeAspect="1" noChangeArrowheads="1"/>
            </p:cNvPicPr>
            <p:nvPr/>
          </p:nvPicPr>
          <p:blipFill>
            <a:blip r:embed="rId40" cstate="print"/>
            <a:srcRect/>
            <a:stretch>
              <a:fillRect/>
            </a:stretch>
          </p:blipFill>
          <p:spPr bwMode="auto">
            <a:xfrm>
              <a:off x="9716579" y="3212976"/>
              <a:ext cx="588210" cy="373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78" name="CaixaDeTexto 53"/>
            <p:cNvSpPr txBox="1">
              <a:spLocks noChangeArrowheads="1"/>
            </p:cNvSpPr>
            <p:nvPr/>
          </p:nvSpPr>
          <p:spPr bwMode="auto">
            <a:xfrm>
              <a:off x="9612560" y="3569752"/>
              <a:ext cx="820894" cy="253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pt-BR" sz="1000"/>
                <a:t>México</a:t>
              </a:r>
            </a:p>
          </p:txBody>
        </p:sp>
      </p:grpSp>
      <p:sp>
        <p:nvSpPr>
          <p:cNvPr id="69" name="CaixaDeTexto 68"/>
          <p:cNvSpPr txBox="1"/>
          <p:nvPr/>
        </p:nvSpPr>
        <p:spPr bwMode="auto">
          <a:xfrm>
            <a:off x="1619250" y="2184400"/>
            <a:ext cx="2035175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6</a:t>
            </a:r>
          </a:p>
          <a:p>
            <a:pPr algn="r"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Países com Área </a:t>
            </a:r>
          </a:p>
          <a:p>
            <a:pPr algn="r" eaLnBrk="1" hangingPunct="1">
              <a:defRPr/>
            </a:pPr>
            <a:r>
              <a:rPr lang="pt-BR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&gt; 4 Milhões de km</a:t>
            </a:r>
            <a:r>
              <a:rPr lang="pt-BR" sz="1400" b="1" i="1" baseline="30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85" name="Elipse 84"/>
          <p:cNvSpPr/>
          <p:nvPr/>
        </p:nvSpPr>
        <p:spPr bwMode="auto">
          <a:xfrm>
            <a:off x="3932806" y="1170118"/>
            <a:ext cx="3406915" cy="3428445"/>
          </a:xfrm>
          <a:prstGeom prst="ellipse">
            <a:avLst/>
          </a:prstGeom>
          <a:solidFill>
            <a:schemeClr val="tx1">
              <a:alpha val="1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Arial" pitchFamily="34" charset="0"/>
            </a:endParaRPr>
          </a:p>
        </p:txBody>
      </p:sp>
      <p:grpSp>
        <p:nvGrpSpPr>
          <p:cNvPr id="25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9269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9271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9274" name="Imagem 17"/>
                <p:cNvPicPr>
                  <a:picLocks noChangeAspect="1"/>
                </p:cNvPicPr>
                <p:nvPr/>
              </p:nvPicPr>
              <p:blipFill>
                <a:blip r:embed="rId41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96" name="Conector reto 95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7" name="Retângulo 96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92" name="Retângulo 91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9273" name="Imagem 16"/>
              <p:cNvPicPr>
                <a:picLocks noChangeAspect="1"/>
              </p:cNvPicPr>
              <p:nvPr/>
            </p:nvPicPr>
            <p:blipFill>
              <a:blip r:embed="rId42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9" name="Retângulo 88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9267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D850AD04-D9C5-453E-860B-C3285B1E0C76}" type="slidenum">
              <a:rPr lang="pt-BR" sz="1200">
                <a:solidFill>
                  <a:srgbClr val="898989"/>
                </a:solidFill>
              </a:rPr>
              <a:pPr algn="r" eaLnBrk="1" hangingPunct="1"/>
              <a:t>4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9268" name="CaixaDeTexto 86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repeatCount="indefinite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76521E-6 L -0.16632 -0.1244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-62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repeatCount="indefinit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repeatCount="indefinit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repeatCount="indefinit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4" presetID="6" presetClass="emph" presetSubtype="0" repeatCount="indefinite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4" grpId="0"/>
      <p:bldP spid="68" grpId="0"/>
      <p:bldP spid="29" grpId="0"/>
      <p:bldP spid="69" grpId="0"/>
      <p:bldP spid="6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2"/>
          <p:cNvSpPr>
            <a:spLocks noGrp="1"/>
          </p:cNvSpPr>
          <p:nvPr>
            <p:ph type="title"/>
          </p:nvPr>
        </p:nvSpPr>
        <p:spPr>
          <a:xfrm>
            <a:off x="4211638" y="547688"/>
            <a:ext cx="4486275" cy="577850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14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PRINCIPAIS PRODUTOS EXPORTADOS</a:t>
            </a:r>
            <a:r>
              <a:rPr sz="2400" dirty="0" smtClean="0"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sz="2400" dirty="0" smtClean="0">
                <a:latin typeface="Arial" pitchFamily="34" charset="0"/>
                <a:ea typeface="+mj-ea"/>
                <a:cs typeface="Arial" pitchFamily="34" charset="0"/>
              </a:rPr>
            </a:br>
            <a:r>
              <a:rPr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Part% </a:t>
            </a:r>
            <a:r>
              <a:rPr lang="en-US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em</a:t>
            </a:r>
            <a:r>
              <a:rPr 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valores</a:t>
            </a:r>
            <a:r>
              <a:rPr 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 - 2012</a:t>
            </a:r>
            <a:endParaRPr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5" name="Gráfico 4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Conector reto 7"/>
          <p:cNvCxnSpPr/>
          <p:nvPr/>
        </p:nvCxnSpPr>
        <p:spPr>
          <a:xfrm>
            <a:off x="0" y="765175"/>
            <a:ext cx="50371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0250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0252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0255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27" name="Conector reto 26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tângulo 27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24" name="Retângulo 23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0254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" name="Retângulo 21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1" name="Retângulo 20"/>
          <p:cNvSpPr/>
          <p:nvPr/>
        </p:nvSpPr>
        <p:spPr>
          <a:xfrm>
            <a:off x="5580063" y="6208713"/>
            <a:ext cx="1439862" cy="2460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>
                <a:solidFill>
                  <a:schemeClr val="bg1">
                    <a:lumMod val="50000"/>
                  </a:schemeClr>
                </a:solidFill>
                <a:ea typeface="+mn-ea"/>
                <a:cs typeface="Arial" pitchFamily="34" charset="0"/>
              </a:rPr>
              <a:t>Fonte : SECEX/MDIC</a:t>
            </a:r>
          </a:p>
        </p:txBody>
      </p:sp>
      <p:sp>
        <p:nvSpPr>
          <p:cNvPr id="10247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DA6BD811-9AC5-4A33-B6E7-785D5B71B9CD}" type="slidenum">
              <a:rPr lang="pt-BR" sz="1200">
                <a:solidFill>
                  <a:srgbClr val="898989"/>
                </a:solidFill>
              </a:rPr>
              <a:pPr algn="r" eaLnBrk="1" hangingPunct="1"/>
              <a:t>5</a:t>
            </a:fld>
            <a:endParaRPr lang="pt-BR" sz="1200">
              <a:solidFill>
                <a:srgbClr val="898989"/>
              </a:solidFill>
            </a:endParaRPr>
          </a:p>
        </p:txBody>
      </p:sp>
      <p:graphicFrame>
        <p:nvGraphicFramePr>
          <p:cNvPr id="40" name="Gráfico 39"/>
          <p:cNvGraphicFramePr>
            <a:graphicFrameLocks/>
          </p:cNvGraphicFramePr>
          <p:nvPr/>
        </p:nvGraphicFramePr>
        <p:xfrm>
          <a:off x="323527" y="1196752"/>
          <a:ext cx="8641085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249" name="CaixaDeTexto 17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954088" y="677863"/>
            <a:ext cx="5389562" cy="519112"/>
          </a:xfrm>
        </p:spPr>
        <p:txBody>
          <a:bodyPr/>
          <a:lstStyle/>
          <a:p>
            <a:pPr algn="l" eaLnBrk="1" hangingPunct="1"/>
            <a:r>
              <a:rPr lang="en-US" sz="1400" b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PRINCIPAIS MERCADOS DE DESTINO DAS EXPORTAÇÕES</a:t>
            </a:r>
            <a:r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1200" smtClean="0">
                <a:solidFill>
                  <a:srgbClr val="595959"/>
                </a:solidFill>
              </a:rPr>
              <a:t>Part % em Valores – 2012</a:t>
            </a:r>
          </a:p>
        </p:txBody>
      </p:sp>
      <p:cxnSp>
        <p:nvCxnSpPr>
          <p:cNvPr id="7" name="Conector reto 6"/>
          <p:cNvCxnSpPr/>
          <p:nvPr/>
        </p:nvCxnSpPr>
        <p:spPr>
          <a:xfrm>
            <a:off x="6227763" y="863600"/>
            <a:ext cx="309721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1277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1279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1282" name="Imagem 17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27" name="Conector reto 26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tângulo 27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24" name="Retângulo 23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1281" name="Imagem 16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" name="Retângulo 21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7" name="Retângulo 16"/>
          <p:cNvSpPr/>
          <p:nvPr/>
        </p:nvSpPr>
        <p:spPr>
          <a:xfrm>
            <a:off x="6181725" y="4954588"/>
            <a:ext cx="1655763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chemeClr val="bg1">
                    <a:lumMod val="50000"/>
                  </a:schemeClr>
                </a:solidFill>
                <a:ea typeface="+mn-ea"/>
                <a:cs typeface="Arial" pitchFamily="34" charset="0"/>
              </a:rPr>
              <a:t>Fonte : SECEX/MDIC</a:t>
            </a:r>
          </a:p>
        </p:txBody>
      </p:sp>
      <p:graphicFrame>
        <p:nvGraphicFramePr>
          <p:cNvPr id="21" name="Gráfico 20"/>
          <p:cNvGraphicFramePr>
            <a:graphicFrameLocks/>
          </p:cNvGraphicFramePr>
          <p:nvPr/>
        </p:nvGraphicFramePr>
        <p:xfrm>
          <a:off x="266700" y="1296888"/>
          <a:ext cx="86106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271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75DC11E1-C641-41F7-8B32-D8CE0213139C}" type="slidenum">
              <a:rPr lang="pt-BR" sz="1200">
                <a:solidFill>
                  <a:srgbClr val="898989"/>
                </a:solidFill>
              </a:rPr>
              <a:pPr algn="r" eaLnBrk="1" hangingPunct="1"/>
              <a:t>6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11272" name="CaixaDeTexto 17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19" name="Elipse 4"/>
          <p:cNvSpPr/>
          <p:nvPr/>
        </p:nvSpPr>
        <p:spPr>
          <a:xfrm rot="21277960">
            <a:off x="484188" y="1895475"/>
            <a:ext cx="5602287" cy="3492500"/>
          </a:xfrm>
          <a:custGeom>
            <a:avLst/>
            <a:gdLst>
              <a:gd name="connsiteX0" fmla="*/ 0 w 3876032"/>
              <a:gd name="connsiteY0" fmla="*/ 1914412 h 3828824"/>
              <a:gd name="connsiteX1" fmla="*/ 1938016 w 3876032"/>
              <a:gd name="connsiteY1" fmla="*/ 0 h 3828824"/>
              <a:gd name="connsiteX2" fmla="*/ 3876032 w 3876032"/>
              <a:gd name="connsiteY2" fmla="*/ 1914412 h 3828824"/>
              <a:gd name="connsiteX3" fmla="*/ 1938016 w 3876032"/>
              <a:gd name="connsiteY3" fmla="*/ 3828824 h 3828824"/>
              <a:gd name="connsiteX4" fmla="*/ 0 w 3876032"/>
              <a:gd name="connsiteY4" fmla="*/ 1914412 h 3828824"/>
              <a:gd name="connsiteX0" fmla="*/ 80820 w 3956852"/>
              <a:gd name="connsiteY0" fmla="*/ 1955779 h 3870191"/>
              <a:gd name="connsiteX1" fmla="*/ 529097 w 3956852"/>
              <a:gd name="connsiteY1" fmla="*/ 744465 h 3870191"/>
              <a:gd name="connsiteX2" fmla="*/ 2018836 w 3956852"/>
              <a:gd name="connsiteY2" fmla="*/ 41367 h 3870191"/>
              <a:gd name="connsiteX3" fmla="*/ 3956852 w 3956852"/>
              <a:gd name="connsiteY3" fmla="*/ 1955779 h 3870191"/>
              <a:gd name="connsiteX4" fmla="*/ 2018836 w 3956852"/>
              <a:gd name="connsiteY4" fmla="*/ 3870191 h 3870191"/>
              <a:gd name="connsiteX5" fmla="*/ 80820 w 3956852"/>
              <a:gd name="connsiteY5" fmla="*/ 1955779 h 3870191"/>
              <a:gd name="connsiteX0" fmla="*/ 46 w 3876078"/>
              <a:gd name="connsiteY0" fmla="*/ 1914416 h 3828828"/>
              <a:gd name="connsiteX1" fmla="*/ 1981702 w 3876078"/>
              <a:gd name="connsiteY1" fmla="*/ 1926991 h 3828828"/>
              <a:gd name="connsiteX2" fmla="*/ 1938062 w 3876078"/>
              <a:gd name="connsiteY2" fmla="*/ 4 h 3828828"/>
              <a:gd name="connsiteX3" fmla="*/ 3876078 w 3876078"/>
              <a:gd name="connsiteY3" fmla="*/ 1914416 h 3828828"/>
              <a:gd name="connsiteX4" fmla="*/ 1938062 w 3876078"/>
              <a:gd name="connsiteY4" fmla="*/ 3828828 h 3828828"/>
              <a:gd name="connsiteX5" fmla="*/ 46 w 3876078"/>
              <a:gd name="connsiteY5" fmla="*/ 1914416 h 3828828"/>
              <a:gd name="connsiteX0" fmla="*/ 46 w 3876078"/>
              <a:gd name="connsiteY0" fmla="*/ 1960632 h 3875044"/>
              <a:gd name="connsiteX1" fmla="*/ 1981702 w 3876078"/>
              <a:gd name="connsiteY1" fmla="*/ 1973207 h 3875044"/>
              <a:gd name="connsiteX2" fmla="*/ 1925430 w 3876078"/>
              <a:gd name="connsiteY2" fmla="*/ 707115 h 3875044"/>
              <a:gd name="connsiteX3" fmla="*/ 1938062 w 3876078"/>
              <a:gd name="connsiteY3" fmla="*/ 46220 h 3875044"/>
              <a:gd name="connsiteX4" fmla="*/ 3876078 w 3876078"/>
              <a:gd name="connsiteY4" fmla="*/ 1960632 h 3875044"/>
              <a:gd name="connsiteX5" fmla="*/ 1938062 w 3876078"/>
              <a:gd name="connsiteY5" fmla="*/ 3875044 h 3875044"/>
              <a:gd name="connsiteX6" fmla="*/ 46 w 3876078"/>
              <a:gd name="connsiteY6" fmla="*/ 1960632 h 3875044"/>
              <a:gd name="connsiteX0" fmla="*/ 46 w 3876078"/>
              <a:gd name="connsiteY0" fmla="*/ 1960632 h 3875044"/>
              <a:gd name="connsiteX1" fmla="*/ 1981702 w 3876078"/>
              <a:gd name="connsiteY1" fmla="*/ 1973207 h 3875044"/>
              <a:gd name="connsiteX2" fmla="*/ 1939497 w 3876078"/>
              <a:gd name="connsiteY2" fmla="*/ 707115 h 3875044"/>
              <a:gd name="connsiteX3" fmla="*/ 1938062 w 3876078"/>
              <a:gd name="connsiteY3" fmla="*/ 46220 h 3875044"/>
              <a:gd name="connsiteX4" fmla="*/ 3876078 w 3876078"/>
              <a:gd name="connsiteY4" fmla="*/ 1960632 h 3875044"/>
              <a:gd name="connsiteX5" fmla="*/ 1938062 w 3876078"/>
              <a:gd name="connsiteY5" fmla="*/ 3875044 h 3875044"/>
              <a:gd name="connsiteX6" fmla="*/ 46 w 3876078"/>
              <a:gd name="connsiteY6" fmla="*/ 1960632 h 3875044"/>
              <a:gd name="connsiteX0" fmla="*/ 46 w 3876078"/>
              <a:gd name="connsiteY0" fmla="*/ 1960632 h 3875044"/>
              <a:gd name="connsiteX1" fmla="*/ 1981702 w 3876078"/>
              <a:gd name="connsiteY1" fmla="*/ 1973207 h 3875044"/>
              <a:gd name="connsiteX2" fmla="*/ 1939497 w 3876078"/>
              <a:gd name="connsiteY2" fmla="*/ 707115 h 3875044"/>
              <a:gd name="connsiteX3" fmla="*/ 1938062 w 3876078"/>
              <a:gd name="connsiteY3" fmla="*/ 46220 h 3875044"/>
              <a:gd name="connsiteX4" fmla="*/ 3876078 w 3876078"/>
              <a:gd name="connsiteY4" fmla="*/ 1960632 h 3875044"/>
              <a:gd name="connsiteX5" fmla="*/ 1938062 w 3876078"/>
              <a:gd name="connsiteY5" fmla="*/ 3875044 h 3875044"/>
              <a:gd name="connsiteX6" fmla="*/ 46 w 3876078"/>
              <a:gd name="connsiteY6" fmla="*/ 1960632 h 3875044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46 w 3876078"/>
              <a:gd name="connsiteY0" fmla="*/ 1926035 h 3840447"/>
              <a:gd name="connsiteX1" fmla="*/ 1981702 w 3876078"/>
              <a:gd name="connsiteY1" fmla="*/ 1938610 h 3840447"/>
              <a:gd name="connsiteX2" fmla="*/ 1938062 w 3876078"/>
              <a:gd name="connsiteY2" fmla="*/ 11623 h 3840447"/>
              <a:gd name="connsiteX3" fmla="*/ 3876078 w 3876078"/>
              <a:gd name="connsiteY3" fmla="*/ 1926035 h 3840447"/>
              <a:gd name="connsiteX4" fmla="*/ 1938062 w 3876078"/>
              <a:gd name="connsiteY4" fmla="*/ 3840447 h 3840447"/>
              <a:gd name="connsiteX5" fmla="*/ 46 w 3876078"/>
              <a:gd name="connsiteY5" fmla="*/ 1926035 h 3840447"/>
              <a:gd name="connsiteX0" fmla="*/ 46 w 3876078"/>
              <a:gd name="connsiteY0" fmla="*/ 1916732 h 3831144"/>
              <a:gd name="connsiteX1" fmla="*/ 1981702 w 3876078"/>
              <a:gd name="connsiteY1" fmla="*/ 1929307 h 3831144"/>
              <a:gd name="connsiteX2" fmla="*/ 1938062 w 3876078"/>
              <a:gd name="connsiteY2" fmla="*/ 2320 h 3831144"/>
              <a:gd name="connsiteX3" fmla="*/ 3876078 w 3876078"/>
              <a:gd name="connsiteY3" fmla="*/ 1916732 h 3831144"/>
              <a:gd name="connsiteX4" fmla="*/ 1938062 w 3876078"/>
              <a:gd name="connsiteY4" fmla="*/ 3831144 h 3831144"/>
              <a:gd name="connsiteX5" fmla="*/ 46 w 3876078"/>
              <a:gd name="connsiteY5" fmla="*/ 1916732 h 3831144"/>
              <a:gd name="connsiteX0" fmla="*/ 46 w 3876078"/>
              <a:gd name="connsiteY0" fmla="*/ 1915114 h 3829526"/>
              <a:gd name="connsiteX1" fmla="*/ 1981702 w 3876078"/>
              <a:gd name="connsiteY1" fmla="*/ 1927689 h 3829526"/>
              <a:gd name="connsiteX2" fmla="*/ 1938062 w 3876078"/>
              <a:gd name="connsiteY2" fmla="*/ 702 h 3829526"/>
              <a:gd name="connsiteX3" fmla="*/ 3876078 w 3876078"/>
              <a:gd name="connsiteY3" fmla="*/ 1915114 h 3829526"/>
              <a:gd name="connsiteX4" fmla="*/ 1938062 w 3876078"/>
              <a:gd name="connsiteY4" fmla="*/ 3829526 h 3829526"/>
              <a:gd name="connsiteX5" fmla="*/ 46 w 3876078"/>
              <a:gd name="connsiteY5" fmla="*/ 1915114 h 3829526"/>
              <a:gd name="connsiteX0" fmla="*/ 46 w 3876078"/>
              <a:gd name="connsiteY0" fmla="*/ 1915114 h 3829526"/>
              <a:gd name="connsiteX1" fmla="*/ 1981702 w 3876078"/>
              <a:gd name="connsiteY1" fmla="*/ 1927689 h 3829526"/>
              <a:gd name="connsiteX2" fmla="*/ 1938062 w 3876078"/>
              <a:gd name="connsiteY2" fmla="*/ 702 h 3829526"/>
              <a:gd name="connsiteX3" fmla="*/ 3876078 w 3876078"/>
              <a:gd name="connsiteY3" fmla="*/ 1915114 h 3829526"/>
              <a:gd name="connsiteX4" fmla="*/ 1938062 w 3876078"/>
              <a:gd name="connsiteY4" fmla="*/ 3829526 h 3829526"/>
              <a:gd name="connsiteX5" fmla="*/ 46 w 3876078"/>
              <a:gd name="connsiteY5" fmla="*/ 1915114 h 3829526"/>
              <a:gd name="connsiteX0" fmla="*/ 46 w 3876078"/>
              <a:gd name="connsiteY0" fmla="*/ 1915150 h 3829562"/>
              <a:gd name="connsiteX1" fmla="*/ 1981702 w 3876078"/>
              <a:gd name="connsiteY1" fmla="*/ 1927725 h 3829562"/>
              <a:gd name="connsiteX2" fmla="*/ 1938062 w 3876078"/>
              <a:gd name="connsiteY2" fmla="*/ 738 h 3829562"/>
              <a:gd name="connsiteX3" fmla="*/ 3876078 w 3876078"/>
              <a:gd name="connsiteY3" fmla="*/ 1915150 h 3829562"/>
              <a:gd name="connsiteX4" fmla="*/ 1938062 w 3876078"/>
              <a:gd name="connsiteY4" fmla="*/ 3829562 h 3829562"/>
              <a:gd name="connsiteX5" fmla="*/ 46 w 3876078"/>
              <a:gd name="connsiteY5" fmla="*/ 1915150 h 3829562"/>
              <a:gd name="connsiteX0" fmla="*/ 46 w 3876078"/>
              <a:gd name="connsiteY0" fmla="*/ 1914416 h 3828828"/>
              <a:gd name="connsiteX1" fmla="*/ 1981702 w 3876078"/>
              <a:gd name="connsiteY1" fmla="*/ 1926991 h 3828828"/>
              <a:gd name="connsiteX2" fmla="*/ 1938062 w 3876078"/>
              <a:gd name="connsiteY2" fmla="*/ 4 h 3828828"/>
              <a:gd name="connsiteX3" fmla="*/ 3876078 w 3876078"/>
              <a:gd name="connsiteY3" fmla="*/ 1914416 h 3828828"/>
              <a:gd name="connsiteX4" fmla="*/ 1938062 w 3876078"/>
              <a:gd name="connsiteY4" fmla="*/ 3828828 h 3828828"/>
              <a:gd name="connsiteX5" fmla="*/ 46 w 3876078"/>
              <a:gd name="connsiteY5" fmla="*/ 1914416 h 3828828"/>
              <a:gd name="connsiteX0" fmla="*/ 46 w 3876078"/>
              <a:gd name="connsiteY0" fmla="*/ 1914416 h 3828828"/>
              <a:gd name="connsiteX1" fmla="*/ 1981702 w 3876078"/>
              <a:gd name="connsiteY1" fmla="*/ 1926991 h 3828828"/>
              <a:gd name="connsiteX2" fmla="*/ 1938062 w 3876078"/>
              <a:gd name="connsiteY2" fmla="*/ 4 h 3828828"/>
              <a:gd name="connsiteX3" fmla="*/ 3876078 w 3876078"/>
              <a:gd name="connsiteY3" fmla="*/ 1914416 h 3828828"/>
              <a:gd name="connsiteX4" fmla="*/ 1938062 w 3876078"/>
              <a:gd name="connsiteY4" fmla="*/ 3828828 h 3828828"/>
              <a:gd name="connsiteX5" fmla="*/ 46 w 3876078"/>
              <a:gd name="connsiteY5" fmla="*/ 1914416 h 3828828"/>
              <a:gd name="connsiteX0" fmla="*/ 46 w 3876078"/>
              <a:gd name="connsiteY0" fmla="*/ 1931336 h 3845748"/>
              <a:gd name="connsiteX1" fmla="*/ 1981702 w 3876078"/>
              <a:gd name="connsiteY1" fmla="*/ 1943911 h 3845748"/>
              <a:gd name="connsiteX2" fmla="*/ 1938062 w 3876078"/>
              <a:gd name="connsiteY2" fmla="*/ 16924 h 3845748"/>
              <a:gd name="connsiteX3" fmla="*/ 3876078 w 3876078"/>
              <a:gd name="connsiteY3" fmla="*/ 1931336 h 3845748"/>
              <a:gd name="connsiteX4" fmla="*/ 1938062 w 3876078"/>
              <a:gd name="connsiteY4" fmla="*/ 3845748 h 3845748"/>
              <a:gd name="connsiteX5" fmla="*/ 46 w 3876078"/>
              <a:gd name="connsiteY5" fmla="*/ 1931336 h 3845748"/>
              <a:gd name="connsiteX0" fmla="*/ 46 w 3876078"/>
              <a:gd name="connsiteY0" fmla="*/ 1914793 h 3829205"/>
              <a:gd name="connsiteX1" fmla="*/ 1981702 w 3876078"/>
              <a:gd name="connsiteY1" fmla="*/ 1927368 h 3829205"/>
              <a:gd name="connsiteX2" fmla="*/ 1938062 w 3876078"/>
              <a:gd name="connsiteY2" fmla="*/ 381 h 3829205"/>
              <a:gd name="connsiteX3" fmla="*/ 3876078 w 3876078"/>
              <a:gd name="connsiteY3" fmla="*/ 1914793 h 3829205"/>
              <a:gd name="connsiteX4" fmla="*/ 1938062 w 3876078"/>
              <a:gd name="connsiteY4" fmla="*/ 3829205 h 3829205"/>
              <a:gd name="connsiteX5" fmla="*/ 46 w 3876078"/>
              <a:gd name="connsiteY5" fmla="*/ 1914793 h 3829205"/>
              <a:gd name="connsiteX0" fmla="*/ 46 w 3876078"/>
              <a:gd name="connsiteY0" fmla="*/ 1914793 h 3829205"/>
              <a:gd name="connsiteX1" fmla="*/ 1981702 w 3876078"/>
              <a:gd name="connsiteY1" fmla="*/ 1927368 h 3829205"/>
              <a:gd name="connsiteX2" fmla="*/ 1938062 w 3876078"/>
              <a:gd name="connsiteY2" fmla="*/ 381 h 3829205"/>
              <a:gd name="connsiteX3" fmla="*/ 3876078 w 3876078"/>
              <a:gd name="connsiteY3" fmla="*/ 1914793 h 3829205"/>
              <a:gd name="connsiteX4" fmla="*/ 1938062 w 3876078"/>
              <a:gd name="connsiteY4" fmla="*/ 3829205 h 3829205"/>
              <a:gd name="connsiteX5" fmla="*/ 46 w 3876078"/>
              <a:gd name="connsiteY5" fmla="*/ 1914793 h 3829205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46 w 3876078"/>
              <a:gd name="connsiteY0" fmla="*/ 1914412 h 3828824"/>
              <a:gd name="connsiteX1" fmla="*/ 1981702 w 3876078"/>
              <a:gd name="connsiteY1" fmla="*/ 1926987 h 3828824"/>
              <a:gd name="connsiteX2" fmla="*/ 1938062 w 3876078"/>
              <a:gd name="connsiteY2" fmla="*/ 0 h 3828824"/>
              <a:gd name="connsiteX3" fmla="*/ 3876078 w 3876078"/>
              <a:gd name="connsiteY3" fmla="*/ 1914412 h 3828824"/>
              <a:gd name="connsiteX4" fmla="*/ 1938062 w 3876078"/>
              <a:gd name="connsiteY4" fmla="*/ 3828824 h 3828824"/>
              <a:gd name="connsiteX5" fmla="*/ 46 w 3876078"/>
              <a:gd name="connsiteY5" fmla="*/ 1914412 h 3828824"/>
              <a:gd name="connsiteX0" fmla="*/ 29 w 3918264"/>
              <a:gd name="connsiteY0" fmla="*/ 1745600 h 3829476"/>
              <a:gd name="connsiteX1" fmla="*/ 2023888 w 3918264"/>
              <a:gd name="connsiteY1" fmla="*/ 1926987 h 3829476"/>
              <a:gd name="connsiteX2" fmla="*/ 1980248 w 3918264"/>
              <a:gd name="connsiteY2" fmla="*/ 0 h 3829476"/>
              <a:gd name="connsiteX3" fmla="*/ 3918264 w 3918264"/>
              <a:gd name="connsiteY3" fmla="*/ 1914412 h 3829476"/>
              <a:gd name="connsiteX4" fmla="*/ 1980248 w 3918264"/>
              <a:gd name="connsiteY4" fmla="*/ 3828824 h 3829476"/>
              <a:gd name="connsiteX5" fmla="*/ 29 w 3918264"/>
              <a:gd name="connsiteY5" fmla="*/ 1745600 h 3829476"/>
              <a:gd name="connsiteX0" fmla="*/ 29 w 3918264"/>
              <a:gd name="connsiteY0" fmla="*/ 1745600 h 3829476"/>
              <a:gd name="connsiteX1" fmla="*/ 2023888 w 3918264"/>
              <a:gd name="connsiteY1" fmla="*/ 1926987 h 3829476"/>
              <a:gd name="connsiteX2" fmla="*/ 1980248 w 3918264"/>
              <a:gd name="connsiteY2" fmla="*/ 0 h 3829476"/>
              <a:gd name="connsiteX3" fmla="*/ 3918264 w 3918264"/>
              <a:gd name="connsiteY3" fmla="*/ 1914412 h 3829476"/>
              <a:gd name="connsiteX4" fmla="*/ 1980248 w 3918264"/>
              <a:gd name="connsiteY4" fmla="*/ 3828824 h 3829476"/>
              <a:gd name="connsiteX5" fmla="*/ 29 w 3918264"/>
              <a:gd name="connsiteY5" fmla="*/ 1745600 h 3829476"/>
              <a:gd name="connsiteX0" fmla="*/ 29 w 3918264"/>
              <a:gd name="connsiteY0" fmla="*/ 1745600 h 3829476"/>
              <a:gd name="connsiteX1" fmla="*/ 2037955 w 3918264"/>
              <a:gd name="connsiteY1" fmla="*/ 2025461 h 3829476"/>
              <a:gd name="connsiteX2" fmla="*/ 1980248 w 3918264"/>
              <a:gd name="connsiteY2" fmla="*/ 0 h 3829476"/>
              <a:gd name="connsiteX3" fmla="*/ 3918264 w 3918264"/>
              <a:gd name="connsiteY3" fmla="*/ 1914412 h 3829476"/>
              <a:gd name="connsiteX4" fmla="*/ 1980248 w 3918264"/>
              <a:gd name="connsiteY4" fmla="*/ 3828824 h 3829476"/>
              <a:gd name="connsiteX5" fmla="*/ 29 w 3918264"/>
              <a:gd name="connsiteY5" fmla="*/ 1745600 h 3829476"/>
              <a:gd name="connsiteX0" fmla="*/ 29 w 3918264"/>
              <a:gd name="connsiteY0" fmla="*/ 1745600 h 3829476"/>
              <a:gd name="connsiteX1" fmla="*/ 2037955 w 3918264"/>
              <a:gd name="connsiteY1" fmla="*/ 2025461 h 3829476"/>
              <a:gd name="connsiteX2" fmla="*/ 1980248 w 3918264"/>
              <a:gd name="connsiteY2" fmla="*/ 0 h 3829476"/>
              <a:gd name="connsiteX3" fmla="*/ 3918264 w 3918264"/>
              <a:gd name="connsiteY3" fmla="*/ 1914412 h 3829476"/>
              <a:gd name="connsiteX4" fmla="*/ 1980248 w 3918264"/>
              <a:gd name="connsiteY4" fmla="*/ 3828824 h 3829476"/>
              <a:gd name="connsiteX5" fmla="*/ 29 w 3918264"/>
              <a:gd name="connsiteY5" fmla="*/ 1745600 h 3829476"/>
              <a:gd name="connsiteX0" fmla="*/ 29 w 3918264"/>
              <a:gd name="connsiteY0" fmla="*/ 1604923 h 3688799"/>
              <a:gd name="connsiteX1" fmla="*/ 2037955 w 3918264"/>
              <a:gd name="connsiteY1" fmla="*/ 1884784 h 3688799"/>
              <a:gd name="connsiteX2" fmla="*/ 2078722 w 3918264"/>
              <a:gd name="connsiteY2" fmla="*/ 0 h 3688799"/>
              <a:gd name="connsiteX3" fmla="*/ 3918264 w 3918264"/>
              <a:gd name="connsiteY3" fmla="*/ 1773735 h 3688799"/>
              <a:gd name="connsiteX4" fmla="*/ 1980248 w 3918264"/>
              <a:gd name="connsiteY4" fmla="*/ 3688147 h 3688799"/>
              <a:gd name="connsiteX5" fmla="*/ 29 w 3918264"/>
              <a:gd name="connsiteY5" fmla="*/ 1604923 h 3688799"/>
              <a:gd name="connsiteX0" fmla="*/ 29 w 3918264"/>
              <a:gd name="connsiteY0" fmla="*/ 1604923 h 3688799"/>
              <a:gd name="connsiteX1" fmla="*/ 2037955 w 3918264"/>
              <a:gd name="connsiteY1" fmla="*/ 1884784 h 3688799"/>
              <a:gd name="connsiteX2" fmla="*/ 2078722 w 3918264"/>
              <a:gd name="connsiteY2" fmla="*/ 0 h 3688799"/>
              <a:gd name="connsiteX3" fmla="*/ 3918264 w 3918264"/>
              <a:gd name="connsiteY3" fmla="*/ 1773735 h 3688799"/>
              <a:gd name="connsiteX4" fmla="*/ 1980248 w 3918264"/>
              <a:gd name="connsiteY4" fmla="*/ 3688147 h 3688799"/>
              <a:gd name="connsiteX5" fmla="*/ 29 w 3918264"/>
              <a:gd name="connsiteY5" fmla="*/ 1604923 h 3688799"/>
              <a:gd name="connsiteX0" fmla="*/ 29 w 3918264"/>
              <a:gd name="connsiteY0" fmla="*/ 1604923 h 3688799"/>
              <a:gd name="connsiteX1" fmla="*/ 2037955 w 3918264"/>
              <a:gd name="connsiteY1" fmla="*/ 1884784 h 3688799"/>
              <a:gd name="connsiteX2" fmla="*/ 2078722 w 3918264"/>
              <a:gd name="connsiteY2" fmla="*/ 0 h 3688799"/>
              <a:gd name="connsiteX3" fmla="*/ 3918264 w 3918264"/>
              <a:gd name="connsiteY3" fmla="*/ 1773735 h 3688799"/>
              <a:gd name="connsiteX4" fmla="*/ 1980248 w 3918264"/>
              <a:gd name="connsiteY4" fmla="*/ 3688147 h 3688799"/>
              <a:gd name="connsiteX5" fmla="*/ 29 w 3918264"/>
              <a:gd name="connsiteY5" fmla="*/ 1604923 h 3688799"/>
              <a:gd name="connsiteX0" fmla="*/ 250 w 3918485"/>
              <a:gd name="connsiteY0" fmla="*/ 1604923 h 3688799"/>
              <a:gd name="connsiteX1" fmla="*/ 2038176 w 3918485"/>
              <a:gd name="connsiteY1" fmla="*/ 1884784 h 3688799"/>
              <a:gd name="connsiteX2" fmla="*/ 2078943 w 3918485"/>
              <a:gd name="connsiteY2" fmla="*/ 0 h 3688799"/>
              <a:gd name="connsiteX3" fmla="*/ 3918485 w 3918485"/>
              <a:gd name="connsiteY3" fmla="*/ 1773735 h 3688799"/>
              <a:gd name="connsiteX4" fmla="*/ 1980469 w 3918485"/>
              <a:gd name="connsiteY4" fmla="*/ 3688147 h 3688799"/>
              <a:gd name="connsiteX5" fmla="*/ 250 w 3918485"/>
              <a:gd name="connsiteY5" fmla="*/ 1604923 h 3688799"/>
              <a:gd name="connsiteX0" fmla="*/ 327 w 3918562"/>
              <a:gd name="connsiteY0" fmla="*/ 1604923 h 3688406"/>
              <a:gd name="connsiteX1" fmla="*/ 2038253 w 3918562"/>
              <a:gd name="connsiteY1" fmla="*/ 1884784 h 3688406"/>
              <a:gd name="connsiteX2" fmla="*/ 2079020 w 3918562"/>
              <a:gd name="connsiteY2" fmla="*/ 0 h 3688406"/>
              <a:gd name="connsiteX3" fmla="*/ 3918562 w 3918562"/>
              <a:gd name="connsiteY3" fmla="*/ 1773735 h 3688406"/>
              <a:gd name="connsiteX4" fmla="*/ 1980546 w 3918562"/>
              <a:gd name="connsiteY4" fmla="*/ 3688147 h 3688406"/>
              <a:gd name="connsiteX5" fmla="*/ 327 w 3918562"/>
              <a:gd name="connsiteY5" fmla="*/ 1604923 h 3688406"/>
              <a:gd name="connsiteX0" fmla="*/ 327 w 3918562"/>
              <a:gd name="connsiteY0" fmla="*/ 1604923 h 3688406"/>
              <a:gd name="connsiteX1" fmla="*/ 2038253 w 3918562"/>
              <a:gd name="connsiteY1" fmla="*/ 1884784 h 3688406"/>
              <a:gd name="connsiteX2" fmla="*/ 2079020 w 3918562"/>
              <a:gd name="connsiteY2" fmla="*/ 0 h 3688406"/>
              <a:gd name="connsiteX3" fmla="*/ 3918562 w 3918562"/>
              <a:gd name="connsiteY3" fmla="*/ 1773735 h 3688406"/>
              <a:gd name="connsiteX4" fmla="*/ 1980546 w 3918562"/>
              <a:gd name="connsiteY4" fmla="*/ 3688147 h 3688406"/>
              <a:gd name="connsiteX5" fmla="*/ 327 w 3918562"/>
              <a:gd name="connsiteY5" fmla="*/ 1604923 h 3688406"/>
              <a:gd name="connsiteX0" fmla="*/ 327 w 3918562"/>
              <a:gd name="connsiteY0" fmla="*/ 1590855 h 3674338"/>
              <a:gd name="connsiteX1" fmla="*/ 2038253 w 3918562"/>
              <a:gd name="connsiteY1" fmla="*/ 1870716 h 3674338"/>
              <a:gd name="connsiteX2" fmla="*/ 2008682 w 3918562"/>
              <a:gd name="connsiteY2" fmla="*/ 0 h 3674338"/>
              <a:gd name="connsiteX3" fmla="*/ 3918562 w 3918562"/>
              <a:gd name="connsiteY3" fmla="*/ 1759667 h 3674338"/>
              <a:gd name="connsiteX4" fmla="*/ 1980546 w 3918562"/>
              <a:gd name="connsiteY4" fmla="*/ 3674079 h 3674338"/>
              <a:gd name="connsiteX5" fmla="*/ 327 w 3918562"/>
              <a:gd name="connsiteY5" fmla="*/ 1590855 h 3674338"/>
              <a:gd name="connsiteX0" fmla="*/ 327 w 3918562"/>
              <a:gd name="connsiteY0" fmla="*/ 1590855 h 3674338"/>
              <a:gd name="connsiteX1" fmla="*/ 2038253 w 3918562"/>
              <a:gd name="connsiteY1" fmla="*/ 1870716 h 3674338"/>
              <a:gd name="connsiteX2" fmla="*/ 2008682 w 3918562"/>
              <a:gd name="connsiteY2" fmla="*/ 0 h 3674338"/>
              <a:gd name="connsiteX3" fmla="*/ 3918562 w 3918562"/>
              <a:gd name="connsiteY3" fmla="*/ 1759667 h 3674338"/>
              <a:gd name="connsiteX4" fmla="*/ 1980546 w 3918562"/>
              <a:gd name="connsiteY4" fmla="*/ 3674079 h 3674338"/>
              <a:gd name="connsiteX5" fmla="*/ 327 w 3918562"/>
              <a:gd name="connsiteY5" fmla="*/ 1590855 h 3674338"/>
              <a:gd name="connsiteX0" fmla="*/ 327 w 3918562"/>
              <a:gd name="connsiteY0" fmla="*/ 1590855 h 3674338"/>
              <a:gd name="connsiteX1" fmla="*/ 2038253 w 3918562"/>
              <a:gd name="connsiteY1" fmla="*/ 1870716 h 3674338"/>
              <a:gd name="connsiteX2" fmla="*/ 2008682 w 3918562"/>
              <a:gd name="connsiteY2" fmla="*/ 0 h 3674338"/>
              <a:gd name="connsiteX3" fmla="*/ 3918562 w 3918562"/>
              <a:gd name="connsiteY3" fmla="*/ 1759667 h 3674338"/>
              <a:gd name="connsiteX4" fmla="*/ 1980546 w 3918562"/>
              <a:gd name="connsiteY4" fmla="*/ 3674079 h 3674338"/>
              <a:gd name="connsiteX5" fmla="*/ 327 w 3918562"/>
              <a:gd name="connsiteY5" fmla="*/ 1590855 h 3674338"/>
              <a:gd name="connsiteX0" fmla="*/ 296 w 3918531"/>
              <a:gd name="connsiteY0" fmla="*/ 1590855 h 3702462"/>
              <a:gd name="connsiteX1" fmla="*/ 2038222 w 3918531"/>
              <a:gd name="connsiteY1" fmla="*/ 1870716 h 3702462"/>
              <a:gd name="connsiteX2" fmla="*/ 2008651 w 3918531"/>
              <a:gd name="connsiteY2" fmla="*/ 0 h 3702462"/>
              <a:gd name="connsiteX3" fmla="*/ 3918531 w 3918531"/>
              <a:gd name="connsiteY3" fmla="*/ 1759667 h 3702462"/>
              <a:gd name="connsiteX4" fmla="*/ 2093056 w 3918531"/>
              <a:gd name="connsiteY4" fmla="*/ 3702215 h 3702462"/>
              <a:gd name="connsiteX5" fmla="*/ 296 w 3918531"/>
              <a:gd name="connsiteY5" fmla="*/ 1590855 h 3702462"/>
              <a:gd name="connsiteX0" fmla="*/ 296 w 3918531"/>
              <a:gd name="connsiteY0" fmla="*/ 1590855 h 3702462"/>
              <a:gd name="connsiteX1" fmla="*/ 2038222 w 3918531"/>
              <a:gd name="connsiteY1" fmla="*/ 1870716 h 3702462"/>
              <a:gd name="connsiteX2" fmla="*/ 2008651 w 3918531"/>
              <a:gd name="connsiteY2" fmla="*/ 0 h 3702462"/>
              <a:gd name="connsiteX3" fmla="*/ 3918531 w 3918531"/>
              <a:gd name="connsiteY3" fmla="*/ 1759667 h 3702462"/>
              <a:gd name="connsiteX4" fmla="*/ 2093056 w 3918531"/>
              <a:gd name="connsiteY4" fmla="*/ 3702215 h 3702462"/>
              <a:gd name="connsiteX5" fmla="*/ 296 w 3918531"/>
              <a:gd name="connsiteY5" fmla="*/ 1590855 h 3702462"/>
              <a:gd name="connsiteX0" fmla="*/ 296 w 3918531"/>
              <a:gd name="connsiteY0" fmla="*/ 1590855 h 3702462"/>
              <a:gd name="connsiteX1" fmla="*/ 2038222 w 3918531"/>
              <a:gd name="connsiteY1" fmla="*/ 1870716 h 3702462"/>
              <a:gd name="connsiteX2" fmla="*/ 2008651 w 3918531"/>
              <a:gd name="connsiteY2" fmla="*/ 0 h 3702462"/>
              <a:gd name="connsiteX3" fmla="*/ 3918531 w 3918531"/>
              <a:gd name="connsiteY3" fmla="*/ 1759667 h 3702462"/>
              <a:gd name="connsiteX4" fmla="*/ 2093056 w 3918531"/>
              <a:gd name="connsiteY4" fmla="*/ 3702215 h 3702462"/>
              <a:gd name="connsiteX5" fmla="*/ 296 w 3918531"/>
              <a:gd name="connsiteY5" fmla="*/ 1590855 h 3702462"/>
              <a:gd name="connsiteX0" fmla="*/ 327 w 3918562"/>
              <a:gd name="connsiteY0" fmla="*/ 1590855 h 3660277"/>
              <a:gd name="connsiteX1" fmla="*/ 2038253 w 3918562"/>
              <a:gd name="connsiteY1" fmla="*/ 1870716 h 3660277"/>
              <a:gd name="connsiteX2" fmla="*/ 2008682 w 3918562"/>
              <a:gd name="connsiteY2" fmla="*/ 0 h 3660277"/>
              <a:gd name="connsiteX3" fmla="*/ 3918562 w 3918562"/>
              <a:gd name="connsiteY3" fmla="*/ 1759667 h 3660277"/>
              <a:gd name="connsiteX4" fmla="*/ 1980545 w 3918562"/>
              <a:gd name="connsiteY4" fmla="*/ 3660012 h 3660277"/>
              <a:gd name="connsiteX5" fmla="*/ 327 w 3918562"/>
              <a:gd name="connsiteY5" fmla="*/ 1590855 h 3660277"/>
              <a:gd name="connsiteX0" fmla="*/ 315 w 3918550"/>
              <a:gd name="connsiteY0" fmla="*/ 1590855 h 3744649"/>
              <a:gd name="connsiteX1" fmla="*/ 2038241 w 3918550"/>
              <a:gd name="connsiteY1" fmla="*/ 1870716 h 3744649"/>
              <a:gd name="connsiteX2" fmla="*/ 2008670 w 3918550"/>
              <a:gd name="connsiteY2" fmla="*/ 0 h 3744649"/>
              <a:gd name="connsiteX3" fmla="*/ 3918550 w 3918550"/>
              <a:gd name="connsiteY3" fmla="*/ 1759667 h 3744649"/>
              <a:gd name="connsiteX4" fmla="*/ 2022736 w 3918550"/>
              <a:gd name="connsiteY4" fmla="*/ 3744418 h 3744649"/>
              <a:gd name="connsiteX5" fmla="*/ 315 w 3918550"/>
              <a:gd name="connsiteY5" fmla="*/ 1590855 h 3744649"/>
              <a:gd name="connsiteX0" fmla="*/ 315 w 3918550"/>
              <a:gd name="connsiteY0" fmla="*/ 1592652 h 3746446"/>
              <a:gd name="connsiteX1" fmla="*/ 2038241 w 3918550"/>
              <a:gd name="connsiteY1" fmla="*/ 1872513 h 3746446"/>
              <a:gd name="connsiteX2" fmla="*/ 2126826 w 3918550"/>
              <a:gd name="connsiteY2" fmla="*/ 0 h 3746446"/>
              <a:gd name="connsiteX3" fmla="*/ 3918550 w 3918550"/>
              <a:gd name="connsiteY3" fmla="*/ 1761464 h 3746446"/>
              <a:gd name="connsiteX4" fmla="*/ 2022736 w 3918550"/>
              <a:gd name="connsiteY4" fmla="*/ 3746215 h 3746446"/>
              <a:gd name="connsiteX5" fmla="*/ 315 w 3918550"/>
              <a:gd name="connsiteY5" fmla="*/ 1592652 h 3746446"/>
              <a:gd name="connsiteX0" fmla="*/ 315 w 3918550"/>
              <a:gd name="connsiteY0" fmla="*/ 1592652 h 3746446"/>
              <a:gd name="connsiteX1" fmla="*/ 2038241 w 3918550"/>
              <a:gd name="connsiteY1" fmla="*/ 1872513 h 3746446"/>
              <a:gd name="connsiteX2" fmla="*/ 2126826 w 3918550"/>
              <a:gd name="connsiteY2" fmla="*/ 0 h 3746446"/>
              <a:gd name="connsiteX3" fmla="*/ 3918550 w 3918550"/>
              <a:gd name="connsiteY3" fmla="*/ 1761464 h 3746446"/>
              <a:gd name="connsiteX4" fmla="*/ 2022736 w 3918550"/>
              <a:gd name="connsiteY4" fmla="*/ 3746215 h 3746446"/>
              <a:gd name="connsiteX5" fmla="*/ 315 w 3918550"/>
              <a:gd name="connsiteY5" fmla="*/ 1592652 h 3746446"/>
              <a:gd name="connsiteX0" fmla="*/ 315 w 3918550"/>
              <a:gd name="connsiteY0" fmla="*/ 1587940 h 3741734"/>
              <a:gd name="connsiteX1" fmla="*/ 2038241 w 3918550"/>
              <a:gd name="connsiteY1" fmla="*/ 1867801 h 3741734"/>
              <a:gd name="connsiteX2" fmla="*/ 2163773 w 3918550"/>
              <a:gd name="connsiteY2" fmla="*/ 0 h 3741734"/>
              <a:gd name="connsiteX3" fmla="*/ 3918550 w 3918550"/>
              <a:gd name="connsiteY3" fmla="*/ 1756752 h 3741734"/>
              <a:gd name="connsiteX4" fmla="*/ 2022736 w 3918550"/>
              <a:gd name="connsiteY4" fmla="*/ 3741503 h 3741734"/>
              <a:gd name="connsiteX5" fmla="*/ 315 w 3918550"/>
              <a:gd name="connsiteY5" fmla="*/ 1587940 h 3741734"/>
              <a:gd name="connsiteX0" fmla="*/ 315 w 3918550"/>
              <a:gd name="connsiteY0" fmla="*/ 1587940 h 3741734"/>
              <a:gd name="connsiteX1" fmla="*/ 2023613 w 3918550"/>
              <a:gd name="connsiteY1" fmla="*/ 1899659 h 3741734"/>
              <a:gd name="connsiteX2" fmla="*/ 2163773 w 3918550"/>
              <a:gd name="connsiteY2" fmla="*/ 0 h 3741734"/>
              <a:gd name="connsiteX3" fmla="*/ 3918550 w 3918550"/>
              <a:gd name="connsiteY3" fmla="*/ 1756752 h 3741734"/>
              <a:gd name="connsiteX4" fmla="*/ 2022736 w 3918550"/>
              <a:gd name="connsiteY4" fmla="*/ 3741503 h 3741734"/>
              <a:gd name="connsiteX5" fmla="*/ 315 w 3918550"/>
              <a:gd name="connsiteY5" fmla="*/ 1587940 h 3741734"/>
              <a:gd name="connsiteX0" fmla="*/ 244 w 3915587"/>
              <a:gd name="connsiteY0" fmla="*/ 1546153 h 3742660"/>
              <a:gd name="connsiteX1" fmla="*/ 2020650 w 3915587"/>
              <a:gd name="connsiteY1" fmla="*/ 1899659 h 3742660"/>
              <a:gd name="connsiteX2" fmla="*/ 2160810 w 3915587"/>
              <a:gd name="connsiteY2" fmla="*/ 0 h 3742660"/>
              <a:gd name="connsiteX3" fmla="*/ 3915587 w 3915587"/>
              <a:gd name="connsiteY3" fmla="*/ 1756752 h 3742660"/>
              <a:gd name="connsiteX4" fmla="*/ 2019773 w 3915587"/>
              <a:gd name="connsiteY4" fmla="*/ 3741503 h 3742660"/>
              <a:gd name="connsiteX5" fmla="*/ 244 w 3915587"/>
              <a:gd name="connsiteY5" fmla="*/ 1546153 h 3742660"/>
              <a:gd name="connsiteX0" fmla="*/ 2108 w 3917451"/>
              <a:gd name="connsiteY0" fmla="*/ 1546153 h 3742660"/>
              <a:gd name="connsiteX1" fmla="*/ 2022514 w 3917451"/>
              <a:gd name="connsiteY1" fmla="*/ 1899659 h 3742660"/>
              <a:gd name="connsiteX2" fmla="*/ 2162674 w 3917451"/>
              <a:gd name="connsiteY2" fmla="*/ 0 h 3742660"/>
              <a:gd name="connsiteX3" fmla="*/ 3917451 w 3917451"/>
              <a:gd name="connsiteY3" fmla="*/ 1756752 h 3742660"/>
              <a:gd name="connsiteX4" fmla="*/ 2021637 w 3917451"/>
              <a:gd name="connsiteY4" fmla="*/ 3741503 h 3742660"/>
              <a:gd name="connsiteX5" fmla="*/ 2108 w 3917451"/>
              <a:gd name="connsiteY5" fmla="*/ 1546153 h 3742660"/>
              <a:gd name="connsiteX0" fmla="*/ 27060 w 3942403"/>
              <a:gd name="connsiteY0" fmla="*/ 1546153 h 3742660"/>
              <a:gd name="connsiteX1" fmla="*/ 2047466 w 3942403"/>
              <a:gd name="connsiteY1" fmla="*/ 1899659 h 3742660"/>
              <a:gd name="connsiteX2" fmla="*/ 2187626 w 3942403"/>
              <a:gd name="connsiteY2" fmla="*/ 0 h 3742660"/>
              <a:gd name="connsiteX3" fmla="*/ 3942403 w 3942403"/>
              <a:gd name="connsiteY3" fmla="*/ 1756752 h 3742660"/>
              <a:gd name="connsiteX4" fmla="*/ 2046589 w 3942403"/>
              <a:gd name="connsiteY4" fmla="*/ 3741503 h 3742660"/>
              <a:gd name="connsiteX5" fmla="*/ 27060 w 3942403"/>
              <a:gd name="connsiteY5" fmla="*/ 1546153 h 3742660"/>
              <a:gd name="connsiteX0" fmla="*/ 27064 w 3944102"/>
              <a:gd name="connsiteY0" fmla="*/ 1546153 h 3748265"/>
              <a:gd name="connsiteX1" fmla="*/ 2047470 w 3944102"/>
              <a:gd name="connsiteY1" fmla="*/ 1899659 h 3748265"/>
              <a:gd name="connsiteX2" fmla="*/ 2187630 w 3944102"/>
              <a:gd name="connsiteY2" fmla="*/ 0 h 3748265"/>
              <a:gd name="connsiteX3" fmla="*/ 3944102 w 3944102"/>
              <a:gd name="connsiteY3" fmla="*/ 2001464 h 3748265"/>
              <a:gd name="connsiteX4" fmla="*/ 2046593 w 3944102"/>
              <a:gd name="connsiteY4" fmla="*/ 3741503 h 3748265"/>
              <a:gd name="connsiteX5" fmla="*/ 27064 w 3944102"/>
              <a:gd name="connsiteY5" fmla="*/ 1546153 h 3748265"/>
              <a:gd name="connsiteX0" fmla="*/ 33009 w 3950047"/>
              <a:gd name="connsiteY0" fmla="*/ 1546153 h 3770127"/>
              <a:gd name="connsiteX1" fmla="*/ 2053415 w 3950047"/>
              <a:gd name="connsiteY1" fmla="*/ 1899659 h 3770127"/>
              <a:gd name="connsiteX2" fmla="*/ 2193575 w 3950047"/>
              <a:gd name="connsiteY2" fmla="*/ 0 h 3770127"/>
              <a:gd name="connsiteX3" fmla="*/ 3950047 w 3950047"/>
              <a:gd name="connsiteY3" fmla="*/ 2001464 h 3770127"/>
              <a:gd name="connsiteX4" fmla="*/ 2052538 w 3950047"/>
              <a:gd name="connsiteY4" fmla="*/ 3741503 h 3770127"/>
              <a:gd name="connsiteX5" fmla="*/ 33009 w 3950047"/>
              <a:gd name="connsiteY5" fmla="*/ 1546153 h 3770127"/>
              <a:gd name="connsiteX0" fmla="*/ 33097 w 3950135"/>
              <a:gd name="connsiteY0" fmla="*/ 1546153 h 3826850"/>
              <a:gd name="connsiteX1" fmla="*/ 2053503 w 3950135"/>
              <a:gd name="connsiteY1" fmla="*/ 1899659 h 3826850"/>
              <a:gd name="connsiteX2" fmla="*/ 2193663 w 3950135"/>
              <a:gd name="connsiteY2" fmla="*/ 0 h 3826850"/>
              <a:gd name="connsiteX3" fmla="*/ 3950135 w 3950135"/>
              <a:gd name="connsiteY3" fmla="*/ 2001464 h 3826850"/>
              <a:gd name="connsiteX4" fmla="*/ 2048576 w 3950135"/>
              <a:gd name="connsiteY4" fmla="*/ 3800002 h 3826850"/>
              <a:gd name="connsiteX5" fmla="*/ 33097 w 3950135"/>
              <a:gd name="connsiteY5" fmla="*/ 1546153 h 3826850"/>
              <a:gd name="connsiteX0" fmla="*/ 31214 w 3948252"/>
              <a:gd name="connsiteY0" fmla="*/ 1546153 h 3830166"/>
              <a:gd name="connsiteX1" fmla="*/ 2051620 w 3948252"/>
              <a:gd name="connsiteY1" fmla="*/ 1899659 h 3830166"/>
              <a:gd name="connsiteX2" fmla="*/ 2191780 w 3948252"/>
              <a:gd name="connsiteY2" fmla="*/ 0 h 3830166"/>
              <a:gd name="connsiteX3" fmla="*/ 3948252 w 3948252"/>
              <a:gd name="connsiteY3" fmla="*/ 2001464 h 3830166"/>
              <a:gd name="connsiteX4" fmla="*/ 2046693 w 3948252"/>
              <a:gd name="connsiteY4" fmla="*/ 3800002 h 3830166"/>
              <a:gd name="connsiteX5" fmla="*/ 31214 w 3948252"/>
              <a:gd name="connsiteY5" fmla="*/ 1546153 h 3830166"/>
              <a:gd name="connsiteX0" fmla="*/ 31214 w 3948252"/>
              <a:gd name="connsiteY0" fmla="*/ 1546153 h 3830166"/>
              <a:gd name="connsiteX1" fmla="*/ 2051620 w 3948252"/>
              <a:gd name="connsiteY1" fmla="*/ 1899659 h 3830166"/>
              <a:gd name="connsiteX2" fmla="*/ 2191780 w 3948252"/>
              <a:gd name="connsiteY2" fmla="*/ 0 h 3830166"/>
              <a:gd name="connsiteX3" fmla="*/ 3948252 w 3948252"/>
              <a:gd name="connsiteY3" fmla="*/ 2001464 h 3830166"/>
              <a:gd name="connsiteX4" fmla="*/ 2046693 w 3948252"/>
              <a:gd name="connsiteY4" fmla="*/ 3800002 h 3830166"/>
              <a:gd name="connsiteX5" fmla="*/ 31214 w 3948252"/>
              <a:gd name="connsiteY5" fmla="*/ 1546153 h 3830166"/>
              <a:gd name="connsiteX0" fmla="*/ 31788 w 3948826"/>
              <a:gd name="connsiteY0" fmla="*/ 1546153 h 3813776"/>
              <a:gd name="connsiteX1" fmla="*/ 2052194 w 3948826"/>
              <a:gd name="connsiteY1" fmla="*/ 1899659 h 3813776"/>
              <a:gd name="connsiteX2" fmla="*/ 2192354 w 3948826"/>
              <a:gd name="connsiteY2" fmla="*/ 0 h 3813776"/>
              <a:gd name="connsiteX3" fmla="*/ 3948826 w 3948826"/>
              <a:gd name="connsiteY3" fmla="*/ 2001464 h 3813776"/>
              <a:gd name="connsiteX4" fmla="*/ 2047267 w 3948826"/>
              <a:gd name="connsiteY4" fmla="*/ 3800002 h 3813776"/>
              <a:gd name="connsiteX5" fmla="*/ 31788 w 3948826"/>
              <a:gd name="connsiteY5" fmla="*/ 1546153 h 3813776"/>
              <a:gd name="connsiteX0" fmla="*/ 31788 w 3948826"/>
              <a:gd name="connsiteY0" fmla="*/ 1037152 h 3304775"/>
              <a:gd name="connsiteX1" fmla="*/ 2052194 w 3948826"/>
              <a:gd name="connsiteY1" fmla="*/ 1390658 h 3304775"/>
              <a:gd name="connsiteX2" fmla="*/ 2150905 w 3948826"/>
              <a:gd name="connsiteY2" fmla="*/ 0 h 3304775"/>
              <a:gd name="connsiteX3" fmla="*/ 3948826 w 3948826"/>
              <a:gd name="connsiteY3" fmla="*/ 1492463 h 3304775"/>
              <a:gd name="connsiteX4" fmla="*/ 2047267 w 3948826"/>
              <a:gd name="connsiteY4" fmla="*/ 3291001 h 3304775"/>
              <a:gd name="connsiteX5" fmla="*/ 31788 w 3948826"/>
              <a:gd name="connsiteY5" fmla="*/ 1037152 h 3304775"/>
              <a:gd name="connsiteX0" fmla="*/ 31788 w 3948826"/>
              <a:gd name="connsiteY0" fmla="*/ 1037152 h 3304775"/>
              <a:gd name="connsiteX1" fmla="*/ 2052194 w 3948826"/>
              <a:gd name="connsiteY1" fmla="*/ 1390658 h 3304775"/>
              <a:gd name="connsiteX2" fmla="*/ 2150905 w 3948826"/>
              <a:gd name="connsiteY2" fmla="*/ 0 h 3304775"/>
              <a:gd name="connsiteX3" fmla="*/ 3948826 w 3948826"/>
              <a:gd name="connsiteY3" fmla="*/ 1492463 h 3304775"/>
              <a:gd name="connsiteX4" fmla="*/ 2047267 w 3948826"/>
              <a:gd name="connsiteY4" fmla="*/ 3291001 h 3304775"/>
              <a:gd name="connsiteX5" fmla="*/ 31788 w 3948826"/>
              <a:gd name="connsiteY5" fmla="*/ 1037152 h 3304775"/>
              <a:gd name="connsiteX0" fmla="*/ 27025 w 3902487"/>
              <a:gd name="connsiteY0" fmla="*/ 1037152 h 3299513"/>
              <a:gd name="connsiteX1" fmla="*/ 2047431 w 3902487"/>
              <a:gd name="connsiteY1" fmla="*/ 1390658 h 3299513"/>
              <a:gd name="connsiteX2" fmla="*/ 2146142 w 3902487"/>
              <a:gd name="connsiteY2" fmla="*/ 0 h 3299513"/>
              <a:gd name="connsiteX3" fmla="*/ 3902487 w 3902487"/>
              <a:gd name="connsiteY3" fmla="*/ 1554609 h 3299513"/>
              <a:gd name="connsiteX4" fmla="*/ 2042504 w 3902487"/>
              <a:gd name="connsiteY4" fmla="*/ 3291001 h 3299513"/>
              <a:gd name="connsiteX5" fmla="*/ 27025 w 3902487"/>
              <a:gd name="connsiteY5" fmla="*/ 1037152 h 3299513"/>
              <a:gd name="connsiteX0" fmla="*/ 27025 w 3902487"/>
              <a:gd name="connsiteY0" fmla="*/ 1037152 h 3302255"/>
              <a:gd name="connsiteX1" fmla="*/ 2047431 w 3902487"/>
              <a:gd name="connsiteY1" fmla="*/ 1390658 h 3302255"/>
              <a:gd name="connsiteX2" fmla="*/ 2146142 w 3902487"/>
              <a:gd name="connsiteY2" fmla="*/ 0 h 3302255"/>
              <a:gd name="connsiteX3" fmla="*/ 3902487 w 3902487"/>
              <a:gd name="connsiteY3" fmla="*/ 1554609 h 3302255"/>
              <a:gd name="connsiteX4" fmla="*/ 2042504 w 3902487"/>
              <a:gd name="connsiteY4" fmla="*/ 3291001 h 3302255"/>
              <a:gd name="connsiteX5" fmla="*/ 27025 w 3902487"/>
              <a:gd name="connsiteY5" fmla="*/ 1037152 h 3302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02487" h="3302255">
                <a:moveTo>
                  <a:pt x="27025" y="1037152"/>
                </a:moveTo>
                <a:lnTo>
                  <a:pt x="2047431" y="1390658"/>
                </a:lnTo>
                <a:lnTo>
                  <a:pt x="2146142" y="0"/>
                </a:lnTo>
                <a:cubicBezTo>
                  <a:pt x="2774022" y="13835"/>
                  <a:pt x="3902487" y="497308"/>
                  <a:pt x="3902487" y="1554609"/>
                </a:cubicBezTo>
                <a:cubicBezTo>
                  <a:pt x="3854021" y="2983852"/>
                  <a:pt x="2688414" y="3377244"/>
                  <a:pt x="2042504" y="3291001"/>
                </a:cubicBezTo>
                <a:cubicBezTo>
                  <a:pt x="1396594" y="3204758"/>
                  <a:pt x="-228560" y="2910679"/>
                  <a:pt x="27025" y="1037152"/>
                </a:cubicBezTo>
                <a:close/>
              </a:path>
            </a:pathLst>
          </a:cu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3" name="Triângulo isósceles 22"/>
          <p:cNvSpPr/>
          <p:nvPr/>
        </p:nvSpPr>
        <p:spPr>
          <a:xfrm rot="7076077">
            <a:off x="835820" y="2123281"/>
            <a:ext cx="334962" cy="625475"/>
          </a:xfrm>
          <a:prstGeom prst="triangle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6227763" y="2447925"/>
            <a:ext cx="2665412" cy="1008063"/>
          </a:xfrm>
          <a:prstGeom prst="rect">
            <a:avLst/>
          </a:pr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6227763" y="3500438"/>
            <a:ext cx="2665412" cy="287337"/>
          </a:xfrm>
          <a:prstGeom prst="rect">
            <a:avLst/>
          </a:prstGeom>
          <a:solidFill>
            <a:srgbClr val="FF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291" name="Rectangle 8"/>
          <p:cNvSpPr>
            <a:spLocks noChangeArrowheads="1"/>
          </p:cNvSpPr>
          <p:nvPr/>
        </p:nvSpPr>
        <p:spPr bwMode="auto">
          <a:xfrm>
            <a:off x="3609975" y="604838"/>
            <a:ext cx="5373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pt-BR" sz="1400" b="1">
                <a:solidFill>
                  <a:srgbClr val="C00000"/>
                </a:solidFill>
              </a:rPr>
              <a:t>EVOLUÇÃO DA MOVIMENTAÇÃO  por Natureza de Carga</a:t>
            </a:r>
          </a:p>
        </p:txBody>
      </p:sp>
      <p:graphicFrame>
        <p:nvGraphicFramePr>
          <p:cNvPr id="6" name="Gráfico 5"/>
          <p:cNvGraphicFramePr/>
          <p:nvPr/>
        </p:nvGraphicFramePr>
        <p:xfrm>
          <a:off x="-6350" y="-6350"/>
          <a:ext cx="0" cy="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Conector reto 2"/>
          <p:cNvCxnSpPr/>
          <p:nvPr/>
        </p:nvCxnSpPr>
        <p:spPr>
          <a:xfrm>
            <a:off x="0" y="765175"/>
            <a:ext cx="39243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2299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2301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2304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34" name="Conector reto 33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Retângulo 34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31" name="Retângulo 30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2303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9" name="Retângulo 28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8" name="Retângulo 27"/>
          <p:cNvSpPr/>
          <p:nvPr/>
        </p:nvSpPr>
        <p:spPr>
          <a:xfrm>
            <a:off x="7667625" y="5859463"/>
            <a:ext cx="1225550" cy="254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+mn-ea"/>
                <a:cs typeface="Arial" pitchFamily="34" charset="0"/>
              </a:rPr>
              <a:t>Fonte : ANTAQ</a:t>
            </a:r>
          </a:p>
        </p:txBody>
      </p:sp>
      <p:pic>
        <p:nvPicPr>
          <p:cNvPr id="12296" name="Imagem 2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775" y="1082675"/>
            <a:ext cx="8534400" cy="469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7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1D1D9770-BA20-433F-9B23-05607C112F45}" type="slidenum">
              <a:rPr lang="pt-BR" sz="1200">
                <a:solidFill>
                  <a:srgbClr val="898989"/>
                </a:solidFill>
              </a:rPr>
              <a:pPr algn="r" eaLnBrk="1" hangingPunct="1"/>
              <a:t>7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12298" name="CaixaDeTexto 18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270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49" name="Conector reto 48"/>
          <p:cNvCxnSpPr/>
          <p:nvPr/>
        </p:nvCxnSpPr>
        <p:spPr>
          <a:xfrm>
            <a:off x="4654550" y="4111625"/>
            <a:ext cx="2166938" cy="635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to 50"/>
          <p:cNvCxnSpPr/>
          <p:nvPr/>
        </p:nvCxnSpPr>
        <p:spPr>
          <a:xfrm>
            <a:off x="2411413" y="2963863"/>
            <a:ext cx="230028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to 64"/>
          <p:cNvCxnSpPr>
            <a:stCxn id="59" idx="1"/>
          </p:cNvCxnSpPr>
          <p:nvPr/>
        </p:nvCxnSpPr>
        <p:spPr>
          <a:xfrm>
            <a:off x="2195513" y="4108450"/>
            <a:ext cx="2566987" cy="31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to 71"/>
          <p:cNvCxnSpPr>
            <a:stCxn id="60" idx="1"/>
          </p:cNvCxnSpPr>
          <p:nvPr/>
        </p:nvCxnSpPr>
        <p:spPr>
          <a:xfrm>
            <a:off x="2195513" y="5224463"/>
            <a:ext cx="2566987" cy="158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Seta para a direita 34"/>
          <p:cNvSpPr/>
          <p:nvPr/>
        </p:nvSpPr>
        <p:spPr>
          <a:xfrm>
            <a:off x="1476375" y="3224213"/>
            <a:ext cx="5245100" cy="1135062"/>
          </a:xfrm>
          <a:prstGeom prst="rightArrow">
            <a:avLst/>
          </a:prstGeom>
          <a:solidFill>
            <a:schemeClr val="bg1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785813" y="620713"/>
            <a:ext cx="33543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Índice de Desempenho</a:t>
            </a:r>
          </a:p>
          <a:p>
            <a:pPr eaLnBrk="1" hangingPunct="1"/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LOGÍSTICO</a:t>
            </a:r>
          </a:p>
          <a:p>
            <a:pPr eaLnBrk="1" hangingPunct="1"/>
            <a:r>
              <a:rPr lang="en-US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IDL</a:t>
            </a:r>
            <a:endParaRPr lang="pt-BR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Conector reto 9"/>
          <p:cNvCxnSpPr/>
          <p:nvPr/>
        </p:nvCxnSpPr>
        <p:spPr>
          <a:xfrm>
            <a:off x="2000250" y="1428750"/>
            <a:ext cx="71437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1914525" y="1428750"/>
            <a:ext cx="5249863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000">
                <a:solidFill>
                  <a:srgbClr val="7F7F7F"/>
                </a:solidFill>
                <a:latin typeface="Arial" pitchFamily="34" charset="0"/>
              </a:rPr>
              <a:t>Corresponde a média de 7 avaliações, cuja notas variam de 1 a 5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  <a:latin typeface="Arial" pitchFamily="34" charset="0"/>
              </a:rPr>
              <a:t>Pesquisa QUALITATIVA com os Agentes de Navegação (Agenciadores de Frete) e 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  <a:latin typeface="Arial" pitchFamily="34" charset="0"/>
              </a:rPr>
              <a:t>Couriers (Correios - Empresas de entregas expressas)</a:t>
            </a:r>
          </a:p>
        </p:txBody>
      </p:sp>
      <p:sp>
        <p:nvSpPr>
          <p:cNvPr id="17" name="CaixaDeTexto 16"/>
          <p:cNvSpPr txBox="1"/>
          <p:nvPr/>
        </p:nvSpPr>
        <p:spPr bwMode="auto">
          <a:xfrm>
            <a:off x="4572000" y="1071563"/>
            <a:ext cx="15716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0" name="CaixaDeTexto 19"/>
          <p:cNvSpPr txBox="1">
            <a:spLocks noChangeArrowheads="1"/>
          </p:cNvSpPr>
          <p:nvPr/>
        </p:nvSpPr>
        <p:spPr bwMode="auto">
          <a:xfrm>
            <a:off x="2771775" y="1065213"/>
            <a:ext cx="59563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en-US" sz="1400">
                <a:solidFill>
                  <a:srgbClr val="C00000"/>
                </a:solidFill>
                <a:latin typeface="Arial" pitchFamily="34" charset="0"/>
              </a:rPr>
              <a:t>Logistic Performance Index - Banco Mundial - 2010 </a:t>
            </a:r>
            <a:endParaRPr lang="pt-BR" sz="140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25" name="Seta para cima 24"/>
          <p:cNvSpPr/>
          <p:nvPr/>
        </p:nvSpPr>
        <p:spPr>
          <a:xfrm rot="5400000">
            <a:off x="4241006" y="2794794"/>
            <a:ext cx="214313" cy="5921375"/>
          </a:xfrm>
          <a:prstGeom prst="upArrow">
            <a:avLst>
              <a:gd name="adj1" fmla="val 50000"/>
              <a:gd name="adj2" fmla="val 3283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" name="Seta para cima 28"/>
          <p:cNvSpPr/>
          <p:nvPr/>
        </p:nvSpPr>
        <p:spPr>
          <a:xfrm>
            <a:off x="1333500" y="2073275"/>
            <a:ext cx="214313" cy="3730625"/>
          </a:xfrm>
          <a:prstGeom prst="upArrow">
            <a:avLst>
              <a:gd name="adj1" fmla="val 50000"/>
              <a:gd name="adj2" fmla="val 3283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1" name="CaixaDeTexto 30"/>
          <p:cNvSpPr txBox="1">
            <a:spLocks noChangeArrowheads="1"/>
          </p:cNvSpPr>
          <p:nvPr/>
        </p:nvSpPr>
        <p:spPr bwMode="auto">
          <a:xfrm>
            <a:off x="6080125" y="5786438"/>
            <a:ext cx="1500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META</a:t>
            </a:r>
          </a:p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até 2022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976313" y="2144713"/>
            <a:ext cx="64293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IDL</a:t>
            </a:r>
            <a:endParaRPr lang="pt-BR" sz="1200" b="1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0" name="CaixaDeTexto 39"/>
          <p:cNvSpPr txBox="1"/>
          <p:nvPr/>
        </p:nvSpPr>
        <p:spPr>
          <a:xfrm>
            <a:off x="4333875" y="5786438"/>
            <a:ext cx="6429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2010</a:t>
            </a:r>
          </a:p>
        </p:txBody>
      </p:sp>
      <p:sp>
        <p:nvSpPr>
          <p:cNvPr id="41" name="CaixaDeTexto 40"/>
          <p:cNvSpPr txBox="1"/>
          <p:nvPr/>
        </p:nvSpPr>
        <p:spPr>
          <a:xfrm>
            <a:off x="1069975" y="2073275"/>
            <a:ext cx="301625" cy="3554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5</a:t>
            </a:r>
          </a:p>
          <a:p>
            <a:pPr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4</a:t>
            </a:r>
          </a:p>
          <a:p>
            <a:pPr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3</a:t>
            </a:r>
          </a:p>
          <a:p>
            <a:pPr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2</a:t>
            </a:r>
          </a:p>
          <a:p>
            <a:pPr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1</a:t>
            </a:r>
            <a:endParaRPr lang="pt-BR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cxnSp>
        <p:nvCxnSpPr>
          <p:cNvPr id="45" name="Conector reto 44"/>
          <p:cNvCxnSpPr>
            <a:endCxn id="59" idx="3"/>
          </p:cNvCxnSpPr>
          <p:nvPr/>
        </p:nvCxnSpPr>
        <p:spPr>
          <a:xfrm>
            <a:off x="1498600" y="4103688"/>
            <a:ext cx="911225" cy="476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to 45"/>
          <p:cNvCxnSpPr>
            <a:endCxn id="60" idx="3"/>
          </p:cNvCxnSpPr>
          <p:nvPr/>
        </p:nvCxnSpPr>
        <p:spPr>
          <a:xfrm>
            <a:off x="1476375" y="5216525"/>
            <a:ext cx="933450" cy="79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CaixaDeTexto 53"/>
          <p:cNvSpPr txBox="1">
            <a:spLocks noChangeArrowheads="1"/>
          </p:cNvSpPr>
          <p:nvPr/>
        </p:nvSpPr>
        <p:spPr bwMode="auto">
          <a:xfrm>
            <a:off x="4743450" y="2360613"/>
            <a:ext cx="2100263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400">
                <a:solidFill>
                  <a:srgbClr val="7F7F7F"/>
                </a:solidFill>
                <a:latin typeface="Arial" pitchFamily="34" charset="0"/>
              </a:rPr>
              <a:t>Alemanha   IDL  =  4,11 </a:t>
            </a:r>
          </a:p>
          <a:p>
            <a:pPr eaLnBrk="1" hangingPunct="1"/>
            <a:r>
              <a:rPr lang="en-US" sz="1100">
                <a:solidFill>
                  <a:srgbClr val="7F7F7F"/>
                </a:solidFill>
                <a:latin typeface="Arial" pitchFamily="34" charset="0"/>
              </a:rPr>
              <a:t>Primeira Colocação</a:t>
            </a:r>
            <a:endParaRPr lang="pt-BR" sz="1100">
              <a:solidFill>
                <a:srgbClr val="7F7F7F"/>
              </a:solidFill>
              <a:latin typeface="Arial" pitchFamily="34" charset="0"/>
            </a:endParaRPr>
          </a:p>
        </p:txBody>
      </p:sp>
      <p:sp>
        <p:nvSpPr>
          <p:cNvPr id="55" name="CaixaDeTexto 54"/>
          <p:cNvSpPr txBox="1">
            <a:spLocks noChangeArrowheads="1"/>
          </p:cNvSpPr>
          <p:nvPr/>
        </p:nvSpPr>
        <p:spPr bwMode="auto">
          <a:xfrm>
            <a:off x="4797425" y="3490913"/>
            <a:ext cx="1763713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solidFill>
                  <a:srgbClr val="C00000"/>
                </a:solidFill>
                <a:latin typeface="Arial" pitchFamily="34" charset="0"/>
              </a:rPr>
              <a:t>Brasil</a:t>
            </a:r>
            <a:r>
              <a:rPr lang="en-US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US" sz="1400">
                <a:solidFill>
                  <a:srgbClr val="C00000"/>
                </a:solidFill>
                <a:latin typeface="Arial" pitchFamily="34" charset="0"/>
              </a:rPr>
              <a:t> IDL = 3,20</a:t>
            </a:r>
          </a:p>
          <a:p>
            <a:pPr eaLnBrk="1" hangingPunct="1"/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41</a:t>
            </a:r>
            <a:r>
              <a:rPr lang="en-US" sz="1200" b="1">
                <a:solidFill>
                  <a:srgbClr val="C00000"/>
                </a:solidFill>
                <a:latin typeface="Arial" pitchFamily="34" charset="0"/>
              </a:rPr>
              <a:t>a</a:t>
            </a:r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. </a:t>
            </a:r>
            <a:r>
              <a:rPr lang="en-US" sz="1400" b="1">
                <a:solidFill>
                  <a:srgbClr val="C00000"/>
                </a:solidFill>
                <a:latin typeface="Arial" pitchFamily="34" charset="0"/>
              </a:rPr>
              <a:t>colocação</a:t>
            </a:r>
            <a:endParaRPr lang="pt-BR" sz="1400" b="1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56" name="CaixaDeTexto 55"/>
          <p:cNvSpPr txBox="1">
            <a:spLocks noChangeArrowheads="1"/>
          </p:cNvSpPr>
          <p:nvPr/>
        </p:nvSpPr>
        <p:spPr bwMode="auto">
          <a:xfrm>
            <a:off x="4797425" y="4678363"/>
            <a:ext cx="22955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1400">
                <a:solidFill>
                  <a:srgbClr val="7F7F7F"/>
                </a:solidFill>
                <a:latin typeface="Arial" pitchFamily="34" charset="0"/>
              </a:rPr>
              <a:t>Somália  IDL = 1,34</a:t>
            </a:r>
          </a:p>
          <a:p>
            <a:pPr eaLnBrk="1" hangingPunct="1"/>
            <a:r>
              <a:rPr lang="en-US" sz="1100">
                <a:solidFill>
                  <a:srgbClr val="7F7F7F"/>
                </a:solidFill>
                <a:latin typeface="Arial" pitchFamily="34" charset="0"/>
              </a:rPr>
              <a:t>Última colocação</a:t>
            </a:r>
            <a:endParaRPr lang="pt-BR" sz="1100">
              <a:solidFill>
                <a:srgbClr val="7F7F7F"/>
              </a:solidFill>
              <a:latin typeface="Arial" pitchFamily="34" charset="0"/>
            </a:endParaRPr>
          </a:p>
        </p:txBody>
      </p:sp>
      <p:grpSp>
        <p:nvGrpSpPr>
          <p:cNvPr id="2" name="Grupo 68"/>
          <p:cNvGrpSpPr/>
          <p:nvPr/>
        </p:nvGrpSpPr>
        <p:grpSpPr>
          <a:xfrm>
            <a:off x="6741760" y="4016775"/>
            <a:ext cx="206634" cy="1680055"/>
            <a:chOff x="6344795" y="3487288"/>
            <a:chExt cx="162726" cy="2065534"/>
          </a:xfrm>
          <a:solidFill>
            <a:srgbClr val="C00000"/>
          </a:solidFill>
        </p:grpSpPr>
        <p:cxnSp>
          <p:nvCxnSpPr>
            <p:cNvPr id="57" name="Conector reto 56"/>
            <p:cNvCxnSpPr/>
            <p:nvPr/>
          </p:nvCxnSpPr>
          <p:spPr>
            <a:xfrm rot="16200000" flipH="1">
              <a:off x="5403197" y="4526630"/>
              <a:ext cx="2052382" cy="1"/>
            </a:xfrm>
            <a:prstGeom prst="line">
              <a:avLst/>
            </a:prstGeom>
            <a:grpFill/>
            <a:ln w="571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Retângulo 65"/>
            <p:cNvSpPr/>
            <p:nvPr/>
          </p:nvSpPr>
          <p:spPr>
            <a:xfrm>
              <a:off x="6344795" y="3487288"/>
              <a:ext cx="162726" cy="210375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67" name="CaixaDeTexto 66"/>
          <p:cNvSpPr txBox="1">
            <a:spLocks noChangeArrowheads="1"/>
          </p:cNvSpPr>
          <p:nvPr/>
        </p:nvSpPr>
        <p:spPr bwMode="auto">
          <a:xfrm>
            <a:off x="6965950" y="3873500"/>
            <a:ext cx="2097088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000">
                <a:solidFill>
                  <a:srgbClr val="C00000"/>
                </a:solidFill>
                <a:latin typeface="Arial" pitchFamily="34" charset="0"/>
              </a:rPr>
              <a:t>Brasil </a:t>
            </a:r>
            <a:r>
              <a:rPr lang="en-US" sz="1600">
                <a:solidFill>
                  <a:srgbClr val="C00000"/>
                </a:solidFill>
                <a:latin typeface="Arial" pitchFamily="34" charset="0"/>
              </a:rPr>
              <a:t> </a:t>
            </a:r>
          </a:p>
          <a:p>
            <a:pPr eaLnBrk="1" hangingPunct="1"/>
            <a:r>
              <a:rPr lang="en-US" sz="1200">
                <a:solidFill>
                  <a:srgbClr val="C00000"/>
                </a:solidFill>
                <a:latin typeface="Arial" pitchFamily="34" charset="0"/>
              </a:rPr>
              <a:t>Em </a:t>
            </a:r>
            <a:r>
              <a:rPr lang="en-US" sz="1400" b="1">
                <a:solidFill>
                  <a:srgbClr val="C00000"/>
                </a:solidFill>
                <a:latin typeface="Arial" pitchFamily="34" charset="0"/>
              </a:rPr>
              <a:t>2022</a:t>
            </a:r>
            <a:r>
              <a:rPr lang="en-US" sz="1200">
                <a:solidFill>
                  <a:srgbClr val="C00000"/>
                </a:solidFill>
                <a:latin typeface="Arial" pitchFamily="34" charset="0"/>
              </a:rPr>
              <a:t> entre os </a:t>
            </a:r>
            <a:r>
              <a:rPr lang="en-US" sz="1200" b="1">
                <a:solidFill>
                  <a:srgbClr val="C00000"/>
                </a:solidFill>
                <a:latin typeface="Arial" pitchFamily="34" charset="0"/>
              </a:rPr>
              <a:t>10</a:t>
            </a:r>
          </a:p>
          <a:p>
            <a:pPr eaLnBrk="1" hangingPunct="1"/>
            <a:r>
              <a:rPr lang="en-US" sz="1200">
                <a:solidFill>
                  <a:srgbClr val="C00000"/>
                </a:solidFill>
                <a:latin typeface="Arial" pitchFamily="34" charset="0"/>
              </a:rPr>
              <a:t>primeiros colocados</a:t>
            </a:r>
          </a:p>
          <a:p>
            <a:pPr eaLnBrk="1" hangingPunct="1"/>
            <a:r>
              <a:rPr lang="en-US" sz="1200" b="1">
                <a:solidFill>
                  <a:srgbClr val="C00000"/>
                </a:solidFill>
                <a:latin typeface="Arial" pitchFamily="34" charset="0"/>
              </a:rPr>
              <a:t>IDL +/- 3,90</a:t>
            </a:r>
            <a:endParaRPr lang="pt-BR" sz="1200" b="1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1982788" y="5786438"/>
            <a:ext cx="6429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2007</a:t>
            </a:r>
          </a:p>
        </p:txBody>
      </p:sp>
      <p:sp>
        <p:nvSpPr>
          <p:cNvPr id="68" name="CaixaDeTexto 67"/>
          <p:cNvSpPr txBox="1">
            <a:spLocks noChangeArrowheads="1"/>
          </p:cNvSpPr>
          <p:nvPr/>
        </p:nvSpPr>
        <p:spPr bwMode="auto">
          <a:xfrm>
            <a:off x="2338388" y="2354263"/>
            <a:ext cx="19335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400">
                <a:solidFill>
                  <a:srgbClr val="7F7F7F"/>
                </a:solidFill>
                <a:latin typeface="Arial" pitchFamily="34" charset="0"/>
              </a:rPr>
              <a:t>Cingapura  IDL = 4,19</a:t>
            </a:r>
          </a:p>
          <a:p>
            <a:pPr eaLnBrk="1" hangingPunct="1"/>
            <a:r>
              <a:rPr lang="en-US" sz="1100">
                <a:solidFill>
                  <a:srgbClr val="7F7F7F"/>
                </a:solidFill>
                <a:latin typeface="Arial" pitchFamily="34" charset="0"/>
              </a:rPr>
              <a:t>Primeira Colocação</a:t>
            </a:r>
            <a:endParaRPr lang="pt-BR" sz="1100">
              <a:solidFill>
                <a:srgbClr val="7F7F7F"/>
              </a:solidFill>
              <a:latin typeface="Arial" pitchFamily="34" charset="0"/>
            </a:endParaRPr>
          </a:p>
        </p:txBody>
      </p:sp>
      <p:sp>
        <p:nvSpPr>
          <p:cNvPr id="69" name="CaixaDeTexto 68"/>
          <p:cNvSpPr txBox="1">
            <a:spLocks noChangeArrowheads="1"/>
          </p:cNvSpPr>
          <p:nvPr/>
        </p:nvSpPr>
        <p:spPr bwMode="auto">
          <a:xfrm>
            <a:off x="2462213" y="3471863"/>
            <a:ext cx="17621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solidFill>
                  <a:srgbClr val="C00000"/>
                </a:solidFill>
                <a:latin typeface="Arial" pitchFamily="34" charset="0"/>
              </a:rPr>
              <a:t>Brasil</a:t>
            </a:r>
            <a:r>
              <a:rPr lang="en-US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US" sz="1400">
                <a:solidFill>
                  <a:srgbClr val="C00000"/>
                </a:solidFill>
                <a:latin typeface="Arial" pitchFamily="34" charset="0"/>
              </a:rPr>
              <a:t> IDL = 2,75</a:t>
            </a:r>
          </a:p>
          <a:p>
            <a:pPr eaLnBrk="1" hangingPunct="1"/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61</a:t>
            </a:r>
            <a:r>
              <a:rPr lang="en-US" sz="1200" b="1">
                <a:solidFill>
                  <a:srgbClr val="C00000"/>
                </a:solidFill>
                <a:latin typeface="Arial" pitchFamily="34" charset="0"/>
              </a:rPr>
              <a:t>a</a:t>
            </a:r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. </a:t>
            </a:r>
            <a:r>
              <a:rPr lang="en-US" sz="1400" b="1">
                <a:solidFill>
                  <a:srgbClr val="C00000"/>
                </a:solidFill>
                <a:latin typeface="Arial" pitchFamily="34" charset="0"/>
              </a:rPr>
              <a:t>colocação</a:t>
            </a:r>
            <a:endParaRPr lang="pt-BR" sz="1400" b="1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70" name="CaixaDeTexto 69"/>
          <p:cNvSpPr txBox="1">
            <a:spLocks noChangeArrowheads="1"/>
          </p:cNvSpPr>
          <p:nvPr/>
        </p:nvSpPr>
        <p:spPr bwMode="auto">
          <a:xfrm>
            <a:off x="2444750" y="4660900"/>
            <a:ext cx="22955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1400">
                <a:solidFill>
                  <a:srgbClr val="7F7F7F"/>
                </a:solidFill>
                <a:latin typeface="Arial" pitchFamily="34" charset="0"/>
              </a:rPr>
              <a:t>Afeganistão  IDL = 1,21</a:t>
            </a:r>
          </a:p>
          <a:p>
            <a:pPr eaLnBrk="1" hangingPunct="1"/>
            <a:r>
              <a:rPr lang="en-US" sz="1100">
                <a:solidFill>
                  <a:srgbClr val="7F7F7F"/>
                </a:solidFill>
                <a:latin typeface="Arial" pitchFamily="34" charset="0"/>
              </a:rPr>
              <a:t>Última colocação</a:t>
            </a:r>
            <a:endParaRPr lang="pt-BR" sz="1100">
              <a:solidFill>
                <a:srgbClr val="7F7F7F"/>
              </a:solidFill>
              <a:latin typeface="Arial" pitchFamily="34" charset="0"/>
            </a:endParaRPr>
          </a:p>
        </p:txBody>
      </p:sp>
      <p:cxnSp>
        <p:nvCxnSpPr>
          <p:cNvPr id="71" name="Conector reto 70"/>
          <p:cNvCxnSpPr>
            <a:endCxn id="58" idx="3"/>
          </p:cNvCxnSpPr>
          <p:nvPr/>
        </p:nvCxnSpPr>
        <p:spPr>
          <a:xfrm>
            <a:off x="1476375" y="2965450"/>
            <a:ext cx="9334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upo 67"/>
          <p:cNvGrpSpPr/>
          <p:nvPr/>
        </p:nvGrpSpPr>
        <p:grpSpPr>
          <a:xfrm>
            <a:off x="4547706" y="2858628"/>
            <a:ext cx="214314" cy="2838203"/>
            <a:chOff x="3813376" y="2714620"/>
            <a:chExt cx="214314" cy="2838203"/>
          </a:xfrm>
          <a:solidFill>
            <a:schemeClr val="tx1">
              <a:lumMod val="50000"/>
              <a:lumOff val="50000"/>
            </a:schemeClr>
          </a:solidFill>
        </p:grpSpPr>
        <p:cxnSp>
          <p:nvCxnSpPr>
            <p:cNvPr id="48" name="Conector reto 47"/>
            <p:cNvCxnSpPr/>
            <p:nvPr/>
          </p:nvCxnSpPr>
          <p:spPr>
            <a:xfrm rot="5400000">
              <a:off x="2565558" y="4195501"/>
              <a:ext cx="2714644" cy="0"/>
            </a:xfrm>
            <a:prstGeom prst="line">
              <a:avLst/>
            </a:prstGeom>
            <a:grpFill/>
            <a:ln w="571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etângulo 61"/>
            <p:cNvSpPr/>
            <p:nvPr/>
          </p:nvSpPr>
          <p:spPr>
            <a:xfrm>
              <a:off x="3813376" y="2714620"/>
              <a:ext cx="214314" cy="214314"/>
            </a:xfrm>
            <a:prstGeom prst="rect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813376" y="3857628"/>
              <a:ext cx="214314" cy="214314"/>
            </a:xfrm>
            <a:prstGeom prst="rect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64" name="Retângulo 63"/>
            <p:cNvSpPr/>
            <p:nvPr/>
          </p:nvSpPr>
          <p:spPr>
            <a:xfrm>
              <a:off x="3813376" y="4973442"/>
              <a:ext cx="214314" cy="214314"/>
            </a:xfrm>
            <a:prstGeom prst="rect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grpSp>
        <p:nvGrpSpPr>
          <p:cNvPr id="5" name="Grupo 67"/>
          <p:cNvGrpSpPr/>
          <p:nvPr/>
        </p:nvGrpSpPr>
        <p:grpSpPr>
          <a:xfrm>
            <a:off x="2195736" y="2858628"/>
            <a:ext cx="214314" cy="2838203"/>
            <a:chOff x="3813376" y="2714620"/>
            <a:chExt cx="214314" cy="2838203"/>
          </a:xfrm>
          <a:solidFill>
            <a:schemeClr val="tx1">
              <a:lumMod val="50000"/>
              <a:lumOff val="50000"/>
            </a:schemeClr>
          </a:solidFill>
        </p:grpSpPr>
        <p:cxnSp>
          <p:nvCxnSpPr>
            <p:cNvPr id="53" name="Conector reto 52"/>
            <p:cNvCxnSpPr/>
            <p:nvPr/>
          </p:nvCxnSpPr>
          <p:spPr>
            <a:xfrm rot="5400000">
              <a:off x="2565558" y="4195501"/>
              <a:ext cx="2714644" cy="0"/>
            </a:xfrm>
            <a:prstGeom prst="line">
              <a:avLst/>
            </a:prstGeom>
            <a:grpFill/>
            <a:ln w="571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tângulo 57"/>
            <p:cNvSpPr/>
            <p:nvPr/>
          </p:nvSpPr>
          <p:spPr>
            <a:xfrm>
              <a:off x="3813376" y="2714620"/>
              <a:ext cx="214314" cy="214314"/>
            </a:xfrm>
            <a:prstGeom prst="rect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813376" y="3857628"/>
              <a:ext cx="214314" cy="214314"/>
            </a:xfrm>
            <a:prstGeom prst="rect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60" name="Retângulo 59"/>
            <p:cNvSpPr/>
            <p:nvPr/>
          </p:nvSpPr>
          <p:spPr>
            <a:xfrm>
              <a:off x="3813376" y="4973442"/>
              <a:ext cx="214314" cy="214314"/>
            </a:xfrm>
            <a:prstGeom prst="rect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grpSp>
        <p:nvGrpSpPr>
          <p:cNvPr id="6" name="Grupo 49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13347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13349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13352" name="Imagem 17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80" name="Conector reto 79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1" name="Retângulo 80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13355" name="CaixaDeTexto 81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77" name="Retângulo 76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3351" name="Imagem 16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5" name="Retângulo 74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3346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A2F09061-A013-472E-ADE4-4D2BB5BF0BF7}" type="slidenum">
              <a:rPr lang="pt-BR" sz="1200">
                <a:solidFill>
                  <a:srgbClr val="898989"/>
                </a:solidFill>
              </a:rPr>
              <a:pPr algn="r" eaLnBrk="1" hangingPunct="1"/>
              <a:t>8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3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7" grpId="0"/>
      <p:bldP spid="12" grpId="0"/>
      <p:bldP spid="20" grpId="0"/>
      <p:bldP spid="25" grpId="0" animBg="1"/>
      <p:bldP spid="29" grpId="0" animBg="1"/>
      <p:bldP spid="31" grpId="0"/>
      <p:bldP spid="34" grpId="0"/>
      <p:bldP spid="40" grpId="0"/>
      <p:bldP spid="41" grpId="0"/>
      <p:bldP spid="54" grpId="0"/>
      <p:bldP spid="55" grpId="0"/>
      <p:bldP spid="56" grpId="0"/>
      <p:bldP spid="61" grpId="0"/>
      <p:bldP spid="68" grpId="0"/>
      <p:bldP spid="69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214313" y="0"/>
            <a:ext cx="86439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4000" b="1" kern="0" dirty="0">
              <a:solidFill>
                <a:srgbClr val="800000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0" name="Gráfico 19"/>
          <p:cNvGraphicFramePr/>
          <p:nvPr/>
        </p:nvGraphicFramePr>
        <p:xfrm>
          <a:off x="-6350" y="-6350"/>
          <a:ext cx="0" cy="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59338" y="698500"/>
            <a:ext cx="34448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2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Matriz de Transporte de Carga</a:t>
            </a:r>
          </a:p>
          <a:p>
            <a:pPr algn="r" eaLnBrk="1" hangingPunct="1">
              <a:spcBef>
                <a:spcPct val="20000"/>
              </a:spcBef>
            </a:pPr>
            <a:r>
              <a:rPr lang="pt-BR" sz="1200">
                <a:solidFill>
                  <a:srgbClr val="C00000"/>
                </a:solidFill>
                <a:latin typeface="Arial" pitchFamily="34" charset="0"/>
              </a:rPr>
              <a:t>Brasil</a:t>
            </a:r>
          </a:p>
        </p:txBody>
      </p:sp>
      <p:cxnSp>
        <p:nvCxnSpPr>
          <p:cNvPr id="10" name="Conector reto 9"/>
          <p:cNvCxnSpPr/>
          <p:nvPr/>
        </p:nvCxnSpPr>
        <p:spPr>
          <a:xfrm>
            <a:off x="-1588" y="908050"/>
            <a:ext cx="5294313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4348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4350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4353" name="Imagem 17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38" name="Conector reto 37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Retângulo 38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35" name="Retângulo 34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4352" name="Imagem 16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3" name="Retângulo 32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688975" y="5651500"/>
            <a:ext cx="75485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pt-BR" sz="1400">
                <a:solidFill>
                  <a:srgbClr val="595959"/>
                </a:solidFill>
                <a:cs typeface="Times New Roman" pitchFamily="18" charset="0"/>
              </a:rPr>
              <a:t>Fonte: CNT – Confederação Nacional do Transporte - Boletim Estatístico</a:t>
            </a:r>
          </a:p>
          <a:p>
            <a:pPr algn="ctr" eaLnBrk="1" hangingPunct="1"/>
            <a:r>
              <a:rPr lang="pt-BR" sz="1400">
                <a:solidFill>
                  <a:srgbClr val="595959"/>
                </a:solidFill>
                <a:cs typeface="Times New Roman" pitchFamily="18" charset="0"/>
              </a:rPr>
              <a:t>PNLT – Ministério dos Transportes</a:t>
            </a:r>
          </a:p>
          <a:p>
            <a:pPr algn="ctr" eaLnBrk="1" hangingPunct="1"/>
            <a:r>
              <a:rPr lang="pt-BR" sz="1400">
                <a:solidFill>
                  <a:srgbClr val="595959"/>
                </a:solidFill>
                <a:cs typeface="Times New Roman" pitchFamily="18" charset="0"/>
              </a:rPr>
              <a:t>* Projeção</a:t>
            </a:r>
            <a:endParaRPr lang="pt-BR" sz="1400">
              <a:solidFill>
                <a:srgbClr val="595959"/>
              </a:solidFill>
            </a:endParaRPr>
          </a:p>
        </p:txBody>
      </p:sp>
      <p:graphicFrame>
        <p:nvGraphicFramePr>
          <p:cNvPr id="30" name="Gráfico 29"/>
          <p:cNvGraphicFramePr>
            <a:graphicFrameLocks/>
          </p:cNvGraphicFramePr>
          <p:nvPr/>
        </p:nvGraphicFramePr>
        <p:xfrm>
          <a:off x="828674" y="1196752"/>
          <a:ext cx="7486651" cy="450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345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D221E0A4-AFAA-4961-ABD7-380D168CDEB2}" type="slidenum">
              <a:rPr lang="pt-BR" sz="1200">
                <a:solidFill>
                  <a:srgbClr val="898989"/>
                </a:solidFill>
              </a:rPr>
              <a:pPr algn="r" eaLnBrk="1" hangingPunct="1"/>
              <a:t>9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4" name="Seta para a direita 3"/>
          <p:cNvSpPr/>
          <p:nvPr/>
        </p:nvSpPr>
        <p:spPr>
          <a:xfrm>
            <a:off x="1651000" y="3141663"/>
            <a:ext cx="3425825" cy="1800225"/>
          </a:xfrm>
          <a:prstGeom prst="rightArrow">
            <a:avLst/>
          </a:prstGeom>
          <a:solidFill>
            <a:srgbClr val="00FF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4347" name="CaixaDeTexto 20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repeatCount="3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reto 2"/>
          <p:cNvCxnSpPr/>
          <p:nvPr/>
        </p:nvCxnSpPr>
        <p:spPr>
          <a:xfrm>
            <a:off x="0" y="5562600"/>
            <a:ext cx="38512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3" name="CaixaDeTexto 17"/>
          <p:cNvSpPr txBox="1">
            <a:spLocks noChangeArrowheads="1"/>
          </p:cNvSpPr>
          <p:nvPr/>
        </p:nvSpPr>
        <p:spPr bwMode="auto">
          <a:xfrm>
            <a:off x="3946525" y="4830763"/>
            <a:ext cx="414496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2400" b="1">
                <a:solidFill>
                  <a:srgbClr val="C00000"/>
                </a:solidFill>
                <a:latin typeface="Arial" pitchFamily="34" charset="0"/>
              </a:rPr>
              <a:t>2</a:t>
            </a:r>
          </a:p>
          <a:p>
            <a:pPr algn="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SEP/PR</a:t>
            </a:r>
          </a:p>
          <a:p>
            <a:pPr algn="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Secretaria de Portos da Presidência da República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843213" y="765175"/>
            <a:ext cx="52879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pt-BR" sz="1000">
                <a:solidFill>
                  <a:srgbClr val="7F7F7F"/>
                </a:solidFill>
              </a:rPr>
              <a:t>SECRETARIA DE PORTOS DA PRESIDÊNCIA DA REPÚBLICA – SEP/PR</a:t>
            </a:r>
          </a:p>
          <a:p>
            <a:pPr algn="r" eaLnBrk="1" hangingPunct="1"/>
            <a:r>
              <a:rPr lang="pt-BR" sz="1000">
                <a:solidFill>
                  <a:srgbClr val="7F7F7F"/>
                </a:solidFill>
              </a:rPr>
              <a:t>Lei 11.518 – Setembro/2007</a:t>
            </a:r>
          </a:p>
        </p:txBody>
      </p:sp>
      <p:grpSp>
        <p:nvGrpSpPr>
          <p:cNvPr id="2" name="Grupo 10"/>
          <p:cNvGrpSpPr>
            <a:grpSpLocks/>
          </p:cNvGrpSpPr>
          <p:nvPr/>
        </p:nvGrpSpPr>
        <p:grpSpPr bwMode="auto">
          <a:xfrm>
            <a:off x="3970338" y="4552950"/>
            <a:ext cx="2693987" cy="1620838"/>
            <a:chOff x="4283968" y="4221088"/>
            <a:chExt cx="3600400" cy="208823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4283968" y="4221088"/>
              <a:ext cx="3600400" cy="2088232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600"/>
            </a:p>
          </p:txBody>
        </p:sp>
        <p:sp>
          <p:nvSpPr>
            <p:cNvPr id="13" name="CaixaDeTexto 10"/>
            <p:cNvSpPr txBox="1">
              <a:spLocks noChangeArrowheads="1"/>
            </p:cNvSpPr>
            <p:nvPr/>
          </p:nvSpPr>
          <p:spPr bwMode="auto">
            <a:xfrm>
              <a:off x="4500374" y="4503337"/>
              <a:ext cx="3186683" cy="435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sz="16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AUTORIDADE PORTUÁRIA</a:t>
              </a:r>
              <a:endParaRPr lang="pt-BR" sz="1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4" name="CaixaDeTexto 11"/>
            <p:cNvSpPr txBox="1">
              <a:spLocks noChangeArrowheads="1"/>
            </p:cNvSpPr>
            <p:nvPr/>
          </p:nvSpPr>
          <p:spPr bwMode="auto">
            <a:xfrm>
              <a:off x="4349738" y="5260090"/>
              <a:ext cx="3460374" cy="834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en-US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Concessões, Autorizações</a:t>
              </a:r>
            </a:p>
            <a:p>
              <a:pPr algn="ctr" eaLnBrk="1" hangingPunct="1">
                <a:defRPr/>
              </a:pPr>
              <a:r>
                <a:rPr lang="en-US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 Permissões</a:t>
              </a:r>
              <a:endParaRPr 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cxnSp>
          <p:nvCxnSpPr>
            <p:cNvPr id="15" name="Conector reto 14"/>
            <p:cNvCxnSpPr/>
            <p:nvPr/>
          </p:nvCxnSpPr>
          <p:spPr>
            <a:xfrm>
              <a:off x="4366711" y="5112830"/>
              <a:ext cx="344552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CaixaDeTexto 16"/>
          <p:cNvSpPr txBox="1">
            <a:spLocks noChangeArrowheads="1"/>
          </p:cNvSpPr>
          <p:nvPr/>
        </p:nvSpPr>
        <p:spPr bwMode="auto">
          <a:xfrm>
            <a:off x="1947863" y="3538538"/>
            <a:ext cx="18700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sz="1200">
                <a:solidFill>
                  <a:srgbClr val="595959"/>
                </a:solidFill>
                <a:latin typeface="Arial" pitchFamily="34" charset="0"/>
              </a:rPr>
              <a:t>Órgão Regulador</a:t>
            </a:r>
          </a:p>
        </p:txBody>
      </p:sp>
      <p:sp>
        <p:nvSpPr>
          <p:cNvPr id="20" name="Seta para a direita 19"/>
          <p:cNvSpPr/>
          <p:nvPr/>
        </p:nvSpPr>
        <p:spPr>
          <a:xfrm rot="5400000">
            <a:off x="5049611" y="1771632"/>
            <a:ext cx="502792" cy="565537"/>
          </a:xfrm>
          <a:prstGeom prst="rightArrow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21" name="Seta para a direita 20"/>
          <p:cNvSpPr/>
          <p:nvPr/>
        </p:nvSpPr>
        <p:spPr>
          <a:xfrm rot="5400000">
            <a:off x="4019095" y="4016507"/>
            <a:ext cx="453072" cy="565537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932363" y="3394075"/>
            <a:ext cx="20415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t-BR" sz="1200">
                <a:solidFill>
                  <a:srgbClr val="595959"/>
                </a:solidFill>
                <a:latin typeface="Arial" pitchFamily="34" charset="0"/>
              </a:rPr>
              <a:t>Políticas e investimentos</a:t>
            </a:r>
          </a:p>
        </p:txBody>
      </p:sp>
      <p:grpSp>
        <p:nvGrpSpPr>
          <p:cNvPr id="5" name="Grupo 23"/>
          <p:cNvGrpSpPr>
            <a:grpSpLocks/>
          </p:cNvGrpSpPr>
          <p:nvPr/>
        </p:nvGrpSpPr>
        <p:grpSpPr bwMode="auto">
          <a:xfrm>
            <a:off x="3970338" y="2322513"/>
            <a:ext cx="2693987" cy="1046162"/>
            <a:chOff x="4283968" y="2060848"/>
            <a:chExt cx="3600400" cy="1296144"/>
          </a:xfrm>
        </p:grpSpPr>
        <p:sp>
          <p:nvSpPr>
            <p:cNvPr id="26" name="Retângulo de cantos arredondados 25"/>
            <p:cNvSpPr/>
            <p:nvPr/>
          </p:nvSpPr>
          <p:spPr>
            <a:xfrm>
              <a:off x="4283968" y="2060848"/>
              <a:ext cx="3600400" cy="1296144"/>
            </a:xfrm>
            <a:prstGeom prst="roundRect">
              <a:avLst/>
            </a:prstGeom>
            <a:solidFill>
              <a:srgbClr val="C000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600"/>
            </a:p>
          </p:txBody>
        </p:sp>
        <p:sp>
          <p:nvSpPr>
            <p:cNvPr id="27" name="CaixaDeTexto 9"/>
            <p:cNvSpPr txBox="1">
              <a:spLocks noChangeArrowheads="1"/>
            </p:cNvSpPr>
            <p:nvPr/>
          </p:nvSpPr>
          <p:spPr bwMode="auto">
            <a:xfrm>
              <a:off x="4536441" y="2253598"/>
              <a:ext cx="3076359" cy="914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en-US" sz="1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SECRETARIA DE PORTOS</a:t>
              </a:r>
            </a:p>
            <a:p>
              <a:pPr algn="ctr" eaLnBrk="1" hangingPunct="1">
                <a:defRPr/>
              </a:pPr>
              <a:r>
                <a:rPr lang="en-US" sz="1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da</a:t>
              </a:r>
            </a:p>
            <a:p>
              <a:pPr algn="ctr" eaLnBrk="1" hangingPunct="1">
                <a:defRPr/>
              </a:pPr>
              <a:r>
                <a:rPr lang="en-US" sz="1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PRESIDÊNCIA DA REPÚBLICA</a:t>
              </a:r>
              <a:endParaRPr lang="pt-BR" sz="1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6" name="Grupo 27"/>
          <p:cNvGrpSpPr>
            <a:grpSpLocks/>
          </p:cNvGrpSpPr>
          <p:nvPr/>
        </p:nvGrpSpPr>
        <p:grpSpPr bwMode="auto">
          <a:xfrm>
            <a:off x="3970338" y="1268413"/>
            <a:ext cx="2693987" cy="692150"/>
            <a:chOff x="4283968" y="476672"/>
            <a:chExt cx="3600400" cy="1008112"/>
          </a:xfrm>
        </p:grpSpPr>
        <p:sp>
          <p:nvSpPr>
            <p:cNvPr id="29" name="Retângulo de cantos arredondados 28"/>
            <p:cNvSpPr/>
            <p:nvPr/>
          </p:nvSpPr>
          <p:spPr>
            <a:xfrm>
              <a:off x="4283968" y="476672"/>
              <a:ext cx="3600400" cy="1008112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30" name="CaixaDeTexto 7"/>
            <p:cNvSpPr txBox="1">
              <a:spLocks noChangeArrowheads="1"/>
            </p:cNvSpPr>
            <p:nvPr/>
          </p:nvSpPr>
          <p:spPr bwMode="auto">
            <a:xfrm>
              <a:off x="4672225" y="717139"/>
              <a:ext cx="2826007" cy="53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sz="1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Arial" charset="0"/>
                </a:rPr>
                <a:t>ESTADO BRASILEIRO</a:t>
              </a:r>
              <a:endPara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charset="0"/>
              </a:endParaRPr>
            </a:p>
          </p:txBody>
        </p:sp>
      </p:grpSp>
      <p:sp>
        <p:nvSpPr>
          <p:cNvPr id="16398" name="CaixaDeTexto 30"/>
          <p:cNvSpPr txBox="1">
            <a:spLocks noChangeArrowheads="1"/>
          </p:cNvSpPr>
          <p:nvPr/>
        </p:nvSpPr>
        <p:spPr bwMode="auto">
          <a:xfrm>
            <a:off x="5943600" y="466725"/>
            <a:ext cx="2195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Organização Institucional</a:t>
            </a:r>
          </a:p>
        </p:txBody>
      </p:sp>
      <p:cxnSp>
        <p:nvCxnSpPr>
          <p:cNvPr id="4" name="Conector reto 3"/>
          <p:cNvCxnSpPr/>
          <p:nvPr/>
        </p:nvCxnSpPr>
        <p:spPr bwMode="auto">
          <a:xfrm>
            <a:off x="0" y="619125"/>
            <a:ext cx="59436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" name="Seta para a direita 33"/>
          <p:cNvSpPr/>
          <p:nvPr/>
        </p:nvSpPr>
        <p:spPr>
          <a:xfrm rot="5400000">
            <a:off x="5509364" y="3791806"/>
            <a:ext cx="868470" cy="565537"/>
          </a:xfrm>
          <a:prstGeom prst="rightArrow">
            <a:avLst>
              <a:gd name="adj1" fmla="val 50000"/>
              <a:gd name="adj2" fmla="val 38023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grpSp>
        <p:nvGrpSpPr>
          <p:cNvPr id="7" name="Grupo 15"/>
          <p:cNvGrpSpPr>
            <a:grpSpLocks/>
          </p:cNvGrpSpPr>
          <p:nvPr/>
        </p:nvGrpSpPr>
        <p:grpSpPr bwMode="auto">
          <a:xfrm>
            <a:off x="3571875" y="3263900"/>
            <a:ext cx="1439863" cy="814388"/>
            <a:chOff x="1205628" y="4761148"/>
            <a:chExt cx="1924935" cy="100811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1259632" y="4761148"/>
              <a:ext cx="1800200" cy="1008112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6418" name="CaixaDeTexto 15"/>
            <p:cNvSpPr txBox="1">
              <a:spLocks noChangeArrowheads="1"/>
            </p:cNvSpPr>
            <p:nvPr/>
          </p:nvSpPr>
          <p:spPr bwMode="auto">
            <a:xfrm>
              <a:off x="1205628" y="4845649"/>
              <a:ext cx="1924935" cy="762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b="1">
                  <a:solidFill>
                    <a:srgbClr val="595959"/>
                  </a:solidFill>
                </a:rPr>
                <a:t>ANTAQ</a:t>
              </a:r>
            </a:p>
            <a:p>
              <a:pPr algn="ctr" eaLnBrk="1" hangingPunct="1"/>
              <a:r>
                <a:rPr lang="en-US" sz="800" b="1">
                  <a:solidFill>
                    <a:srgbClr val="595959"/>
                  </a:solidFill>
                </a:rPr>
                <a:t>AGÊNCIA NACIONAL DE</a:t>
              </a:r>
            </a:p>
            <a:p>
              <a:pPr algn="ctr" eaLnBrk="1" hangingPunct="1"/>
              <a:r>
                <a:rPr lang="en-US" sz="800" b="1">
                  <a:solidFill>
                    <a:srgbClr val="595959"/>
                  </a:solidFill>
                </a:rPr>
                <a:t>TRANSPORTES AQUAVIÁRIOS</a:t>
              </a:r>
            </a:p>
          </p:txBody>
        </p:sp>
      </p:grpSp>
      <p:grpSp>
        <p:nvGrpSpPr>
          <p:cNvPr id="8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6407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6409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6412" name="Imagem 17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47" name="Conector reto 46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8" name="Retângulo 47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44" name="Retângulo 43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6411" name="Imagem 16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9" name="Retângulo 38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6405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2687FA2B-96AB-40E4-91FE-D6EDCDE32088}" type="slidenum">
              <a:rPr lang="pt-BR" sz="1200">
                <a:solidFill>
                  <a:srgbClr val="898989"/>
                </a:solidFill>
              </a:rPr>
              <a:pPr algn="r" eaLnBrk="1" hangingPunct="1"/>
              <a:t>11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16406" name="CaixaDeTexto 34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upo 71"/>
          <p:cNvGrpSpPr>
            <a:grpSpLocks/>
          </p:cNvGrpSpPr>
          <p:nvPr/>
        </p:nvGrpSpPr>
        <p:grpSpPr bwMode="auto">
          <a:xfrm>
            <a:off x="1123950" y="1735138"/>
            <a:ext cx="3781425" cy="3800475"/>
            <a:chOff x="1123263" y="1734778"/>
            <a:chExt cx="3781953" cy="3801006"/>
          </a:xfrm>
        </p:grpSpPr>
        <p:pic>
          <p:nvPicPr>
            <p:cNvPr id="17442" name="Imagem 99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43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17444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17445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17446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17447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17448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17449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17450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17451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17452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17453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17454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17455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17456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17457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89" name="CaixaDeTexto 88"/>
            <p:cNvSpPr txBox="1"/>
            <p:nvPr/>
          </p:nvSpPr>
          <p:spPr bwMode="auto">
            <a:xfrm>
              <a:off x="3884311" y="3903606"/>
              <a:ext cx="287377" cy="169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MG</a:t>
              </a:r>
            </a:p>
          </p:txBody>
        </p:sp>
        <p:sp>
          <p:nvSpPr>
            <p:cNvPr id="90" name="CaixaDeTexto 21"/>
            <p:cNvSpPr txBox="1">
              <a:spLocks noChangeArrowheads="1"/>
            </p:cNvSpPr>
            <p:nvPr/>
          </p:nvSpPr>
          <p:spPr bwMode="auto">
            <a:xfrm>
              <a:off x="3498495" y="3128798"/>
              <a:ext cx="244509" cy="168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PI</a:t>
              </a:r>
            </a:p>
          </p:txBody>
        </p:sp>
        <p:sp>
          <p:nvSpPr>
            <p:cNvPr id="91" name="CaixaDeTexto 22"/>
            <p:cNvSpPr txBox="1">
              <a:spLocks noChangeArrowheads="1"/>
            </p:cNvSpPr>
            <p:nvPr/>
          </p:nvSpPr>
          <p:spPr bwMode="auto">
            <a:xfrm>
              <a:off x="3374652" y="3687676"/>
              <a:ext cx="284203" cy="169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GO</a:t>
              </a:r>
            </a:p>
          </p:txBody>
        </p:sp>
        <p:sp>
          <p:nvSpPr>
            <p:cNvPr id="92" name="CaixaDeTexto 23"/>
            <p:cNvSpPr txBox="1">
              <a:spLocks noChangeArrowheads="1"/>
            </p:cNvSpPr>
            <p:nvPr/>
          </p:nvSpPr>
          <p:spPr bwMode="auto">
            <a:xfrm>
              <a:off x="2818950" y="3400298"/>
              <a:ext cx="276264" cy="1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MT</a:t>
              </a:r>
            </a:p>
          </p:txBody>
        </p:sp>
        <p:sp>
          <p:nvSpPr>
            <p:cNvPr id="93" name="CaixaDeTexto 24"/>
            <p:cNvSpPr txBox="1">
              <a:spLocks noChangeArrowheads="1"/>
            </p:cNvSpPr>
            <p:nvPr/>
          </p:nvSpPr>
          <p:spPr bwMode="auto">
            <a:xfrm>
              <a:off x="2944380" y="4132238"/>
              <a:ext cx="281026" cy="168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MS</a:t>
              </a:r>
            </a:p>
          </p:txBody>
        </p:sp>
        <p:sp>
          <p:nvSpPr>
            <p:cNvPr id="94" name="CaixaDeTexto 25"/>
            <p:cNvSpPr txBox="1">
              <a:spLocks noChangeArrowheads="1"/>
            </p:cNvSpPr>
            <p:nvPr/>
          </p:nvSpPr>
          <p:spPr bwMode="auto">
            <a:xfrm>
              <a:off x="3571530" y="3584473"/>
              <a:ext cx="236571" cy="138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DF</a:t>
              </a:r>
            </a:p>
          </p:txBody>
        </p:sp>
        <p:sp>
          <p:nvSpPr>
            <p:cNvPr id="95" name="CaixaDeTexto 94"/>
            <p:cNvSpPr txBox="1"/>
            <p:nvPr/>
          </p:nvSpPr>
          <p:spPr bwMode="auto">
            <a:xfrm>
              <a:off x="4271716" y="4036975"/>
              <a:ext cx="236570" cy="1381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ES</a:t>
              </a:r>
            </a:p>
          </p:txBody>
        </p:sp>
        <p:sp>
          <p:nvSpPr>
            <p:cNvPr id="96" name="CaixaDeTexto 95"/>
            <p:cNvSpPr txBox="1"/>
            <p:nvPr/>
          </p:nvSpPr>
          <p:spPr bwMode="auto">
            <a:xfrm>
              <a:off x="4066899" y="4346580"/>
              <a:ext cx="231807" cy="1381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RJ</a:t>
              </a:r>
            </a:p>
          </p:txBody>
        </p:sp>
        <p:sp>
          <p:nvSpPr>
            <p:cNvPr id="97" name="CaixaDeTexto 96"/>
            <p:cNvSpPr txBox="1"/>
            <p:nvPr/>
          </p:nvSpPr>
          <p:spPr bwMode="auto">
            <a:xfrm>
              <a:off x="3460389" y="4267194"/>
              <a:ext cx="271501" cy="1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SP</a:t>
              </a:r>
            </a:p>
          </p:txBody>
        </p:sp>
        <p:sp>
          <p:nvSpPr>
            <p:cNvPr id="98" name="CaixaDeTexto 97"/>
            <p:cNvSpPr txBox="1"/>
            <p:nvPr/>
          </p:nvSpPr>
          <p:spPr bwMode="auto">
            <a:xfrm>
              <a:off x="3212705" y="4530756"/>
              <a:ext cx="274676" cy="1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PR</a:t>
              </a:r>
            </a:p>
          </p:txBody>
        </p:sp>
        <p:sp>
          <p:nvSpPr>
            <p:cNvPr id="99" name="CaixaDeTexto 98"/>
            <p:cNvSpPr txBox="1"/>
            <p:nvPr/>
          </p:nvSpPr>
          <p:spPr bwMode="auto">
            <a:xfrm>
              <a:off x="3371477" y="4829247"/>
              <a:ext cx="274676" cy="1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SC</a:t>
              </a:r>
            </a:p>
          </p:txBody>
        </p:sp>
        <p:sp>
          <p:nvSpPr>
            <p:cNvPr id="100" name="CaixaDeTexto 99"/>
            <p:cNvSpPr txBox="1"/>
            <p:nvPr/>
          </p:nvSpPr>
          <p:spPr bwMode="auto">
            <a:xfrm>
              <a:off x="3119030" y="5015011"/>
              <a:ext cx="274675" cy="169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RS</a:t>
              </a:r>
            </a:p>
          </p:txBody>
        </p:sp>
      </p:grpSp>
      <p:sp>
        <p:nvSpPr>
          <p:cNvPr id="17411" name="CaixaDeTexto 100"/>
          <p:cNvSpPr txBox="1">
            <a:spLocks noChangeArrowheads="1"/>
          </p:cNvSpPr>
          <p:nvPr/>
        </p:nvSpPr>
        <p:spPr bwMode="auto">
          <a:xfrm>
            <a:off x="6534150" y="841375"/>
            <a:ext cx="194945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MANAUS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MACAPÁ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SANTARÉM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VILA DO CONDE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BELÉM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ITAQUI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FORTALEZA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AREIA BRANCA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NATAL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CABEDELO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RECIFE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SUAPE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MACEIÓ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SALVADOR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ARATU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ILHEUS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BARRA DO RIACHO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VITÓRIA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do </a:t>
            </a:r>
            <a:r>
              <a:rPr lang="pt-BR" sz="1000" b="1">
                <a:solidFill>
                  <a:srgbClr val="7F7F7F"/>
                </a:solidFill>
              </a:rPr>
              <a:t>FORNO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NITEROI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do </a:t>
            </a:r>
            <a:r>
              <a:rPr lang="pt-BR" sz="1000" b="1">
                <a:solidFill>
                  <a:srgbClr val="7F7F7F"/>
                </a:solidFill>
              </a:rPr>
              <a:t>RIO DE JANEIRO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ITAGUAÍ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ANGRA DOS REIS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SÃO SEBASTIÃO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SANTOS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ANTONINA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PARANAGUÁ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SÃO FRANCISCO DO SUL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ITAJAÍ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IMBITUBA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LAGUNA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PORTO ALEGRE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PELOTAS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Porto de </a:t>
            </a:r>
            <a:r>
              <a:rPr lang="pt-BR" sz="1000" b="1">
                <a:solidFill>
                  <a:srgbClr val="7F7F7F"/>
                </a:solidFill>
              </a:rPr>
              <a:t>RIO GRANDE</a:t>
            </a:r>
          </a:p>
        </p:txBody>
      </p:sp>
      <p:grpSp>
        <p:nvGrpSpPr>
          <p:cNvPr id="17412" name="Grupo 164"/>
          <p:cNvGrpSpPr>
            <a:grpSpLocks/>
          </p:cNvGrpSpPr>
          <p:nvPr/>
        </p:nvGrpSpPr>
        <p:grpSpPr bwMode="auto">
          <a:xfrm>
            <a:off x="1998663" y="977900"/>
            <a:ext cx="4494212" cy="5089525"/>
            <a:chOff x="1998482" y="834424"/>
            <a:chExt cx="4495170" cy="5089619"/>
          </a:xfrm>
        </p:grpSpPr>
        <p:sp>
          <p:nvSpPr>
            <p:cNvPr id="103" name="Forma livre 102"/>
            <p:cNvSpPr/>
            <p:nvPr/>
          </p:nvSpPr>
          <p:spPr>
            <a:xfrm>
              <a:off x="3141726" y="975715"/>
              <a:ext cx="3315407" cy="916004"/>
            </a:xfrm>
            <a:custGeom>
              <a:avLst/>
              <a:gdLst>
                <a:gd name="connsiteX0" fmla="*/ 3355942 w 3355942"/>
                <a:gd name="connsiteY0" fmla="*/ 0 h 1366886"/>
                <a:gd name="connsiteX1" fmla="*/ 0 w 3355942"/>
                <a:gd name="connsiteY1" fmla="*/ 0 h 1366886"/>
                <a:gd name="connsiteX2" fmla="*/ 0 w 3355942"/>
                <a:gd name="connsiteY2" fmla="*/ 1366886 h 1366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942" h="1366886">
                  <a:moveTo>
                    <a:pt x="3355942" y="0"/>
                  </a:moveTo>
                  <a:lnTo>
                    <a:pt x="0" y="0"/>
                  </a:lnTo>
                  <a:lnTo>
                    <a:pt x="0" y="1366886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05" name="Forma livre 104"/>
            <p:cNvSpPr/>
            <p:nvPr/>
          </p:nvSpPr>
          <p:spPr>
            <a:xfrm>
              <a:off x="3406894" y="1286870"/>
              <a:ext cx="3037535" cy="1149371"/>
            </a:xfrm>
            <a:custGeom>
              <a:avLst/>
              <a:gdLst>
                <a:gd name="connsiteX0" fmla="*/ 3440784 w 3440784"/>
                <a:gd name="connsiteY0" fmla="*/ 0 h 1234911"/>
                <a:gd name="connsiteX1" fmla="*/ 0 w 3440784"/>
                <a:gd name="connsiteY1" fmla="*/ 0 h 1234911"/>
                <a:gd name="connsiteX2" fmla="*/ 0 w 3440784"/>
                <a:gd name="connsiteY2" fmla="*/ 1234911 h 12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40784" h="1234911">
                  <a:moveTo>
                    <a:pt x="3440784" y="0"/>
                  </a:moveTo>
                  <a:lnTo>
                    <a:pt x="0" y="0"/>
                  </a:lnTo>
                  <a:lnTo>
                    <a:pt x="0" y="1234911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08" name="Forma livre 107"/>
            <p:cNvSpPr/>
            <p:nvPr/>
          </p:nvSpPr>
          <p:spPr>
            <a:xfrm>
              <a:off x="4034091" y="1559925"/>
              <a:ext cx="2423041" cy="876316"/>
            </a:xfrm>
            <a:custGeom>
              <a:avLst/>
              <a:gdLst>
                <a:gd name="connsiteX0" fmla="*/ 2422689 w 2422689"/>
                <a:gd name="connsiteY0" fmla="*/ 0 h 876692"/>
                <a:gd name="connsiteX1" fmla="*/ 0 w 2422689"/>
                <a:gd name="connsiteY1" fmla="*/ 0 h 876692"/>
                <a:gd name="connsiteX2" fmla="*/ 0 w 2422689"/>
                <a:gd name="connsiteY2" fmla="*/ 876692 h 876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22689" h="876692">
                  <a:moveTo>
                    <a:pt x="2422689" y="0"/>
                  </a:moveTo>
                  <a:lnTo>
                    <a:pt x="0" y="0"/>
                  </a:lnTo>
                  <a:lnTo>
                    <a:pt x="0" y="87669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09" name="Forma livre 108"/>
            <p:cNvSpPr/>
            <p:nvPr/>
          </p:nvSpPr>
          <p:spPr>
            <a:xfrm>
              <a:off x="4496151" y="1720265"/>
              <a:ext cx="1960981" cy="801703"/>
            </a:xfrm>
            <a:custGeom>
              <a:avLst/>
              <a:gdLst>
                <a:gd name="connsiteX0" fmla="*/ 1960775 w 1960775"/>
                <a:gd name="connsiteY0" fmla="*/ 0 h 801279"/>
                <a:gd name="connsiteX1" fmla="*/ 0 w 1960775"/>
                <a:gd name="connsiteY1" fmla="*/ 0 h 801279"/>
                <a:gd name="connsiteX2" fmla="*/ 0 w 1960775"/>
                <a:gd name="connsiteY2" fmla="*/ 801279 h 801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60775" h="801279">
                  <a:moveTo>
                    <a:pt x="1960775" y="0"/>
                  </a:moveTo>
                  <a:lnTo>
                    <a:pt x="0" y="0"/>
                  </a:lnTo>
                  <a:lnTo>
                    <a:pt x="0" y="801279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0" name="Forma livre 109"/>
            <p:cNvSpPr/>
            <p:nvPr/>
          </p:nvSpPr>
          <p:spPr>
            <a:xfrm>
              <a:off x="4748618" y="1961570"/>
              <a:ext cx="1695811" cy="692163"/>
            </a:xfrm>
            <a:custGeom>
              <a:avLst/>
              <a:gdLst>
                <a:gd name="connsiteX0" fmla="*/ 1715679 w 1715679"/>
                <a:gd name="connsiteY0" fmla="*/ 0 h 782425"/>
                <a:gd name="connsiteX1" fmla="*/ 0 w 1715679"/>
                <a:gd name="connsiteY1" fmla="*/ 0 h 782425"/>
                <a:gd name="connsiteX2" fmla="*/ 0 w 1715679"/>
                <a:gd name="connsiteY2" fmla="*/ 782425 h 7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5679" h="782425">
                  <a:moveTo>
                    <a:pt x="1715679" y="0"/>
                  </a:moveTo>
                  <a:lnTo>
                    <a:pt x="0" y="0"/>
                  </a:lnTo>
                  <a:lnTo>
                    <a:pt x="0" y="782425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2" name="Forma livre 111"/>
            <p:cNvSpPr/>
            <p:nvPr/>
          </p:nvSpPr>
          <p:spPr>
            <a:xfrm>
              <a:off x="4855003" y="2182237"/>
              <a:ext cx="1592602" cy="631837"/>
            </a:xfrm>
            <a:custGeom>
              <a:avLst/>
              <a:gdLst>
                <a:gd name="connsiteX0" fmla="*/ 1593130 w 1593130"/>
                <a:gd name="connsiteY0" fmla="*/ 0 h 631595"/>
                <a:gd name="connsiteX1" fmla="*/ 188536 w 1593130"/>
                <a:gd name="connsiteY1" fmla="*/ 0 h 631595"/>
                <a:gd name="connsiteX2" fmla="*/ 188536 w 1593130"/>
                <a:gd name="connsiteY2" fmla="*/ 631595 h 631595"/>
                <a:gd name="connsiteX3" fmla="*/ 0 w 1593130"/>
                <a:gd name="connsiteY3" fmla="*/ 631595 h 63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3130" h="631595">
                  <a:moveTo>
                    <a:pt x="1593130" y="0"/>
                  </a:moveTo>
                  <a:lnTo>
                    <a:pt x="188536" y="0"/>
                  </a:lnTo>
                  <a:lnTo>
                    <a:pt x="188536" y="631595"/>
                  </a:lnTo>
                  <a:lnTo>
                    <a:pt x="0" y="631595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3" name="Forma livre 112"/>
            <p:cNvSpPr/>
            <p:nvPr/>
          </p:nvSpPr>
          <p:spPr>
            <a:xfrm>
              <a:off x="4874057" y="2399728"/>
              <a:ext cx="1573548" cy="481022"/>
            </a:xfrm>
            <a:custGeom>
              <a:avLst/>
              <a:gdLst>
                <a:gd name="connsiteX0" fmla="*/ 1574276 w 1574276"/>
                <a:gd name="connsiteY0" fmla="*/ 0 h 546755"/>
                <a:gd name="connsiteX1" fmla="*/ 282804 w 1574276"/>
                <a:gd name="connsiteY1" fmla="*/ 0 h 546755"/>
                <a:gd name="connsiteX2" fmla="*/ 282804 w 1574276"/>
                <a:gd name="connsiteY2" fmla="*/ 546755 h 546755"/>
                <a:gd name="connsiteX3" fmla="*/ 0 w 1574276"/>
                <a:gd name="connsiteY3" fmla="*/ 546755 h 546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74276" h="546755">
                  <a:moveTo>
                    <a:pt x="1574276" y="0"/>
                  </a:moveTo>
                  <a:lnTo>
                    <a:pt x="282804" y="0"/>
                  </a:lnTo>
                  <a:lnTo>
                    <a:pt x="282804" y="546755"/>
                  </a:lnTo>
                  <a:lnTo>
                    <a:pt x="0" y="546755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5" name="Forma livre 114"/>
            <p:cNvSpPr/>
            <p:nvPr/>
          </p:nvSpPr>
          <p:spPr>
            <a:xfrm>
              <a:off x="4845476" y="2644207"/>
              <a:ext cx="1602129" cy="396882"/>
            </a:xfrm>
            <a:custGeom>
              <a:avLst/>
              <a:gdLst>
                <a:gd name="connsiteX0" fmla="*/ 1602557 w 1602557"/>
                <a:gd name="connsiteY0" fmla="*/ 0 h 395926"/>
                <a:gd name="connsiteX1" fmla="*/ 480767 w 1602557"/>
                <a:gd name="connsiteY1" fmla="*/ 0 h 395926"/>
                <a:gd name="connsiteX2" fmla="*/ 480767 w 1602557"/>
                <a:gd name="connsiteY2" fmla="*/ 395926 h 395926"/>
                <a:gd name="connsiteX3" fmla="*/ 0 w 1602557"/>
                <a:gd name="connsiteY3" fmla="*/ 395926 h 395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2557" h="395926">
                  <a:moveTo>
                    <a:pt x="1602557" y="0"/>
                  </a:moveTo>
                  <a:lnTo>
                    <a:pt x="480767" y="0"/>
                  </a:lnTo>
                  <a:lnTo>
                    <a:pt x="480767" y="395926"/>
                  </a:lnTo>
                  <a:lnTo>
                    <a:pt x="0" y="395926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7" name="Forma livre 116"/>
            <p:cNvSpPr/>
            <p:nvPr/>
          </p:nvSpPr>
          <p:spPr>
            <a:xfrm>
              <a:off x="4508854" y="2934726"/>
              <a:ext cx="1941927" cy="528647"/>
            </a:xfrm>
            <a:custGeom>
              <a:avLst/>
              <a:gdLst>
                <a:gd name="connsiteX0" fmla="*/ 1941921 w 1941921"/>
                <a:gd name="connsiteY0" fmla="*/ 0 h 527901"/>
                <a:gd name="connsiteX1" fmla="*/ 980387 w 1941921"/>
                <a:gd name="connsiteY1" fmla="*/ 0 h 527901"/>
                <a:gd name="connsiteX2" fmla="*/ 980387 w 1941921"/>
                <a:gd name="connsiteY2" fmla="*/ 527901 h 527901"/>
                <a:gd name="connsiteX3" fmla="*/ 0 w 1941921"/>
                <a:gd name="connsiteY3" fmla="*/ 527901 h 527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41921" h="527901">
                  <a:moveTo>
                    <a:pt x="1941921" y="0"/>
                  </a:moveTo>
                  <a:lnTo>
                    <a:pt x="980387" y="0"/>
                  </a:lnTo>
                  <a:lnTo>
                    <a:pt x="980387" y="527901"/>
                  </a:lnTo>
                  <a:lnTo>
                    <a:pt x="0" y="527901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9" name="Forma livre 118"/>
            <p:cNvSpPr/>
            <p:nvPr/>
          </p:nvSpPr>
          <p:spPr>
            <a:xfrm>
              <a:off x="6447605" y="2737872"/>
              <a:ext cx="0" cy="377832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0" name="Forma livre 119"/>
            <p:cNvSpPr/>
            <p:nvPr/>
          </p:nvSpPr>
          <p:spPr>
            <a:xfrm>
              <a:off x="6447605" y="2258438"/>
              <a:ext cx="46047" cy="282580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1" name="Forma livre 120"/>
            <p:cNvSpPr/>
            <p:nvPr/>
          </p:nvSpPr>
          <p:spPr>
            <a:xfrm>
              <a:off x="6447605" y="1820280"/>
              <a:ext cx="46047" cy="282580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2" name="Forma livre 121"/>
            <p:cNvSpPr/>
            <p:nvPr/>
          </p:nvSpPr>
          <p:spPr>
            <a:xfrm>
              <a:off x="6447605" y="1093192"/>
              <a:ext cx="46047" cy="388944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3" name="Forma livre 122"/>
            <p:cNvSpPr/>
            <p:nvPr/>
          </p:nvSpPr>
          <p:spPr>
            <a:xfrm>
              <a:off x="6447605" y="3198256"/>
              <a:ext cx="46047" cy="257180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4" name="Forma livre 123"/>
            <p:cNvSpPr/>
            <p:nvPr/>
          </p:nvSpPr>
          <p:spPr>
            <a:xfrm>
              <a:off x="6447605" y="3523699"/>
              <a:ext cx="46047" cy="671525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5" name="Forma livre 124"/>
            <p:cNvSpPr/>
            <p:nvPr/>
          </p:nvSpPr>
          <p:spPr>
            <a:xfrm>
              <a:off x="6447605" y="4268250"/>
              <a:ext cx="46047" cy="255592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6" name="Forma livre 125"/>
            <p:cNvSpPr/>
            <p:nvPr/>
          </p:nvSpPr>
          <p:spPr>
            <a:xfrm>
              <a:off x="6447605" y="4561943"/>
              <a:ext cx="46047" cy="255593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7" name="Forma livre 126"/>
            <p:cNvSpPr/>
            <p:nvPr/>
          </p:nvSpPr>
          <p:spPr>
            <a:xfrm>
              <a:off x="6447605" y="4893737"/>
              <a:ext cx="46047" cy="525472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8" name="Forma livre 127"/>
            <p:cNvSpPr/>
            <p:nvPr/>
          </p:nvSpPr>
          <p:spPr>
            <a:xfrm>
              <a:off x="6447605" y="5498585"/>
              <a:ext cx="46047" cy="425458"/>
            </a:xfrm>
            <a:custGeom>
              <a:avLst/>
              <a:gdLst>
                <a:gd name="connsiteX0" fmla="*/ 0 w 0"/>
                <a:gd name="connsiteY0" fmla="*/ 0 h 377072"/>
                <a:gd name="connsiteX1" fmla="*/ 0 w 0"/>
                <a:gd name="connsiteY1" fmla="*/ 377072 h 377072"/>
                <a:gd name="connsiteX2" fmla="*/ 0 w 0"/>
                <a:gd name="connsiteY2" fmla="*/ 377072 h 37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377072">
                  <a:moveTo>
                    <a:pt x="0" y="0"/>
                  </a:moveTo>
                  <a:lnTo>
                    <a:pt x="0" y="377072"/>
                  </a:lnTo>
                  <a:lnTo>
                    <a:pt x="0" y="37707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29" name="Forma livre 128"/>
            <p:cNvSpPr/>
            <p:nvPr/>
          </p:nvSpPr>
          <p:spPr>
            <a:xfrm>
              <a:off x="4377064" y="3334783"/>
              <a:ext cx="2073717" cy="757251"/>
            </a:xfrm>
            <a:custGeom>
              <a:avLst/>
              <a:gdLst>
                <a:gd name="connsiteX0" fmla="*/ 0 w 2073057"/>
                <a:gd name="connsiteY0" fmla="*/ 757824 h 757824"/>
                <a:gd name="connsiteX1" fmla="*/ 1299575 w 2073057"/>
                <a:gd name="connsiteY1" fmla="*/ 757824 h 757824"/>
                <a:gd name="connsiteX2" fmla="*/ 1299575 w 2073057"/>
                <a:gd name="connsiteY2" fmla="*/ 0 h 757824"/>
                <a:gd name="connsiteX3" fmla="*/ 2073057 w 2073057"/>
                <a:gd name="connsiteY3" fmla="*/ 0 h 757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3057" h="757824">
                  <a:moveTo>
                    <a:pt x="0" y="757824"/>
                  </a:moveTo>
                  <a:lnTo>
                    <a:pt x="1299575" y="757824"/>
                  </a:lnTo>
                  <a:lnTo>
                    <a:pt x="1299575" y="0"/>
                  </a:lnTo>
                  <a:lnTo>
                    <a:pt x="2073057" y="0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30" name="Forma livre 129"/>
            <p:cNvSpPr/>
            <p:nvPr/>
          </p:nvSpPr>
          <p:spPr>
            <a:xfrm>
              <a:off x="4223043" y="3836442"/>
              <a:ext cx="2224562" cy="509596"/>
            </a:xfrm>
            <a:custGeom>
              <a:avLst/>
              <a:gdLst>
                <a:gd name="connsiteX0" fmla="*/ 2270343 w 2270343"/>
                <a:gd name="connsiteY0" fmla="*/ 0 h 598117"/>
                <a:gd name="connsiteX1" fmla="*/ 1681619 w 2270343"/>
                <a:gd name="connsiteY1" fmla="*/ 0 h 598117"/>
                <a:gd name="connsiteX2" fmla="*/ 1681619 w 2270343"/>
                <a:gd name="connsiteY2" fmla="*/ 598117 h 598117"/>
                <a:gd name="connsiteX3" fmla="*/ 0 w 2270343"/>
                <a:gd name="connsiteY3" fmla="*/ 598117 h 598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0343" h="598117">
                  <a:moveTo>
                    <a:pt x="2270343" y="0"/>
                  </a:moveTo>
                  <a:lnTo>
                    <a:pt x="1681619" y="0"/>
                  </a:lnTo>
                  <a:lnTo>
                    <a:pt x="1681619" y="598117"/>
                  </a:lnTo>
                  <a:lnTo>
                    <a:pt x="0" y="598117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31" name="Forma livre 130"/>
            <p:cNvSpPr/>
            <p:nvPr/>
          </p:nvSpPr>
          <p:spPr>
            <a:xfrm>
              <a:off x="3786388" y="4403190"/>
              <a:ext cx="2658041" cy="120652"/>
            </a:xfrm>
            <a:custGeom>
              <a:avLst/>
              <a:gdLst>
                <a:gd name="connsiteX0" fmla="*/ 2658649 w 2658649"/>
                <a:gd name="connsiteY0" fmla="*/ 0 h 169102"/>
                <a:gd name="connsiteX1" fmla="*/ 2282868 w 2658649"/>
                <a:gd name="connsiteY1" fmla="*/ 0 h 169102"/>
                <a:gd name="connsiteX2" fmla="*/ 2282868 w 2658649"/>
                <a:gd name="connsiteY2" fmla="*/ 169102 h 169102"/>
                <a:gd name="connsiteX3" fmla="*/ 0 w 2658649"/>
                <a:gd name="connsiteY3" fmla="*/ 169102 h 16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8649" h="169102">
                  <a:moveTo>
                    <a:pt x="2658649" y="0"/>
                  </a:moveTo>
                  <a:lnTo>
                    <a:pt x="2282868" y="0"/>
                  </a:lnTo>
                  <a:lnTo>
                    <a:pt x="2282868" y="169102"/>
                  </a:lnTo>
                  <a:lnTo>
                    <a:pt x="0" y="169102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32" name="Forma livre 131"/>
            <p:cNvSpPr/>
            <p:nvPr/>
          </p:nvSpPr>
          <p:spPr>
            <a:xfrm>
              <a:off x="3629192" y="4681008"/>
              <a:ext cx="2818414" cy="0"/>
            </a:xfrm>
            <a:custGeom>
              <a:avLst/>
              <a:gdLst>
                <a:gd name="connsiteX0" fmla="*/ 2818357 w 2818357"/>
                <a:gd name="connsiteY0" fmla="*/ 0 h 0"/>
                <a:gd name="connsiteX1" fmla="*/ 0 w 2818357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18357">
                  <a:moveTo>
                    <a:pt x="2818357" y="0"/>
                  </a:moveTo>
                  <a:lnTo>
                    <a:pt x="0" y="0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33" name="Forma livre 132"/>
            <p:cNvSpPr/>
            <p:nvPr/>
          </p:nvSpPr>
          <p:spPr>
            <a:xfrm>
              <a:off x="3613313" y="4847698"/>
              <a:ext cx="2834292" cy="312744"/>
            </a:xfrm>
            <a:custGeom>
              <a:avLst/>
              <a:gdLst>
                <a:gd name="connsiteX0" fmla="*/ 2834014 w 2834014"/>
                <a:gd name="connsiteY0" fmla="*/ 313151 h 313151"/>
                <a:gd name="connsiteX1" fmla="*/ 2470759 w 2834014"/>
                <a:gd name="connsiteY1" fmla="*/ 313151 h 313151"/>
                <a:gd name="connsiteX2" fmla="*/ 2470759 w 2834014"/>
                <a:gd name="connsiteY2" fmla="*/ 0 h 313151"/>
                <a:gd name="connsiteX3" fmla="*/ 0 w 2834014"/>
                <a:gd name="connsiteY3" fmla="*/ 0 h 313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4014" h="313151">
                  <a:moveTo>
                    <a:pt x="2834014" y="313151"/>
                  </a:moveTo>
                  <a:lnTo>
                    <a:pt x="2470759" y="313151"/>
                  </a:lnTo>
                  <a:lnTo>
                    <a:pt x="2470759" y="0"/>
                  </a:lnTo>
                  <a:lnTo>
                    <a:pt x="0" y="0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35" name="Forma livre 134"/>
            <p:cNvSpPr/>
            <p:nvPr/>
          </p:nvSpPr>
          <p:spPr>
            <a:xfrm>
              <a:off x="3467232" y="5231880"/>
              <a:ext cx="2977197" cy="473084"/>
            </a:xfrm>
            <a:custGeom>
              <a:avLst/>
              <a:gdLst>
                <a:gd name="connsiteX0" fmla="*/ 2978063 w 2978063"/>
                <a:gd name="connsiteY0" fmla="*/ 472857 h 472857"/>
                <a:gd name="connsiteX1" fmla="*/ 2455101 w 2978063"/>
                <a:gd name="connsiteY1" fmla="*/ 472857 h 472857"/>
                <a:gd name="connsiteX2" fmla="*/ 2455101 w 2978063"/>
                <a:gd name="connsiteY2" fmla="*/ 0 h 472857"/>
                <a:gd name="connsiteX3" fmla="*/ 0 w 2978063"/>
                <a:gd name="connsiteY3" fmla="*/ 0 h 47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78063" h="472857">
                  <a:moveTo>
                    <a:pt x="2978063" y="472857"/>
                  </a:moveTo>
                  <a:lnTo>
                    <a:pt x="2455101" y="472857"/>
                  </a:lnTo>
                  <a:lnTo>
                    <a:pt x="2455101" y="0"/>
                  </a:lnTo>
                  <a:lnTo>
                    <a:pt x="0" y="0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02" name="Forma livre 101"/>
            <p:cNvSpPr/>
            <p:nvPr/>
          </p:nvSpPr>
          <p:spPr>
            <a:xfrm>
              <a:off x="1998482" y="834424"/>
              <a:ext cx="4449123" cy="1706595"/>
            </a:xfrm>
            <a:custGeom>
              <a:avLst/>
              <a:gdLst>
                <a:gd name="connsiteX0" fmla="*/ 0 w 4449452"/>
                <a:gd name="connsiteY0" fmla="*/ 1706251 h 1706251"/>
                <a:gd name="connsiteX1" fmla="*/ 0 w 4449452"/>
                <a:gd name="connsiteY1" fmla="*/ 0 h 1706251"/>
                <a:gd name="connsiteX2" fmla="*/ 4449452 w 4449452"/>
                <a:gd name="connsiteY2" fmla="*/ 0 h 1706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49452" h="1706251">
                  <a:moveTo>
                    <a:pt x="0" y="1706251"/>
                  </a:moveTo>
                  <a:lnTo>
                    <a:pt x="0" y="0"/>
                  </a:lnTo>
                  <a:lnTo>
                    <a:pt x="4449452" y="0"/>
                  </a:lnTo>
                </a:path>
              </a:pathLst>
            </a:cu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69" name="Forma livre 168"/>
          <p:cNvSpPr/>
          <p:nvPr/>
        </p:nvSpPr>
        <p:spPr>
          <a:xfrm>
            <a:off x="-9525" y="536575"/>
            <a:ext cx="4281488" cy="46038"/>
          </a:xfrm>
          <a:custGeom>
            <a:avLst/>
            <a:gdLst>
              <a:gd name="connsiteX0" fmla="*/ 0 w 6447934"/>
              <a:gd name="connsiteY0" fmla="*/ 0 h 0"/>
              <a:gd name="connsiteX1" fmla="*/ 6447934 w 644793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447934">
                <a:moveTo>
                  <a:pt x="0" y="0"/>
                </a:moveTo>
                <a:lnTo>
                  <a:pt x="6447934" y="0"/>
                </a:lnTo>
              </a:path>
            </a:pathLst>
          </a:cu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14" name="CaixaDeTexto 169"/>
          <p:cNvSpPr txBox="1">
            <a:spLocks noChangeArrowheads="1"/>
          </p:cNvSpPr>
          <p:nvPr/>
        </p:nvSpPr>
        <p:spPr bwMode="auto">
          <a:xfrm>
            <a:off x="4284663" y="333375"/>
            <a:ext cx="4560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2000" b="1">
                <a:solidFill>
                  <a:srgbClr val="C00000"/>
                </a:solidFill>
                <a:latin typeface="Arial" pitchFamily="34" charset="0"/>
              </a:rPr>
              <a:t>34</a:t>
            </a:r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Portos Públicos Marítimos </a:t>
            </a:r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Vinculados à SEP/PR</a:t>
            </a:r>
          </a:p>
        </p:txBody>
      </p:sp>
      <p:sp>
        <p:nvSpPr>
          <p:cNvPr id="17415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8D0792D1-2550-498C-B46D-2B3A669C3EA8}" type="slidenum">
              <a:rPr lang="pt-BR" sz="1200">
                <a:solidFill>
                  <a:srgbClr val="898989"/>
                </a:solidFill>
              </a:rPr>
              <a:pPr algn="r" eaLnBrk="1" hangingPunct="1"/>
              <a:t>12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upo 71"/>
          <p:cNvGrpSpPr>
            <a:grpSpLocks/>
          </p:cNvGrpSpPr>
          <p:nvPr/>
        </p:nvGrpSpPr>
        <p:grpSpPr bwMode="auto">
          <a:xfrm>
            <a:off x="1123950" y="1735138"/>
            <a:ext cx="3781425" cy="3800475"/>
            <a:chOff x="1123263" y="1734778"/>
            <a:chExt cx="3781953" cy="3801006"/>
          </a:xfrm>
        </p:grpSpPr>
        <p:pic>
          <p:nvPicPr>
            <p:cNvPr id="18469" name="Imagem 99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70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18471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18472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18473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18474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18475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18476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18477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18478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18479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18480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18481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18482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18483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18484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89" name="CaixaDeTexto 88"/>
            <p:cNvSpPr txBox="1"/>
            <p:nvPr/>
          </p:nvSpPr>
          <p:spPr bwMode="auto">
            <a:xfrm>
              <a:off x="3884311" y="3903606"/>
              <a:ext cx="287377" cy="169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MG</a:t>
              </a:r>
            </a:p>
          </p:txBody>
        </p:sp>
        <p:sp>
          <p:nvSpPr>
            <p:cNvPr id="90" name="CaixaDeTexto 21"/>
            <p:cNvSpPr txBox="1">
              <a:spLocks noChangeArrowheads="1"/>
            </p:cNvSpPr>
            <p:nvPr/>
          </p:nvSpPr>
          <p:spPr bwMode="auto">
            <a:xfrm>
              <a:off x="3498495" y="3128798"/>
              <a:ext cx="244509" cy="168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PI</a:t>
              </a:r>
            </a:p>
          </p:txBody>
        </p:sp>
        <p:sp>
          <p:nvSpPr>
            <p:cNvPr id="91" name="CaixaDeTexto 22"/>
            <p:cNvSpPr txBox="1">
              <a:spLocks noChangeArrowheads="1"/>
            </p:cNvSpPr>
            <p:nvPr/>
          </p:nvSpPr>
          <p:spPr bwMode="auto">
            <a:xfrm>
              <a:off x="3374652" y="3687676"/>
              <a:ext cx="284203" cy="169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GO</a:t>
              </a:r>
            </a:p>
          </p:txBody>
        </p:sp>
        <p:sp>
          <p:nvSpPr>
            <p:cNvPr id="92" name="CaixaDeTexto 23"/>
            <p:cNvSpPr txBox="1">
              <a:spLocks noChangeArrowheads="1"/>
            </p:cNvSpPr>
            <p:nvPr/>
          </p:nvSpPr>
          <p:spPr bwMode="auto">
            <a:xfrm>
              <a:off x="2818950" y="3400298"/>
              <a:ext cx="276264" cy="1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MT</a:t>
              </a:r>
            </a:p>
          </p:txBody>
        </p:sp>
        <p:sp>
          <p:nvSpPr>
            <p:cNvPr id="93" name="CaixaDeTexto 24"/>
            <p:cNvSpPr txBox="1">
              <a:spLocks noChangeArrowheads="1"/>
            </p:cNvSpPr>
            <p:nvPr/>
          </p:nvSpPr>
          <p:spPr bwMode="auto">
            <a:xfrm>
              <a:off x="2944380" y="4132238"/>
              <a:ext cx="281026" cy="168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MS</a:t>
              </a:r>
            </a:p>
          </p:txBody>
        </p:sp>
        <p:sp>
          <p:nvSpPr>
            <p:cNvPr id="94" name="CaixaDeTexto 25"/>
            <p:cNvSpPr txBox="1">
              <a:spLocks noChangeArrowheads="1"/>
            </p:cNvSpPr>
            <p:nvPr/>
          </p:nvSpPr>
          <p:spPr bwMode="auto">
            <a:xfrm>
              <a:off x="3571530" y="3584473"/>
              <a:ext cx="236571" cy="138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charset="0"/>
                </a:rPr>
                <a:t>DF</a:t>
              </a:r>
            </a:p>
          </p:txBody>
        </p:sp>
        <p:sp>
          <p:nvSpPr>
            <p:cNvPr id="95" name="CaixaDeTexto 94"/>
            <p:cNvSpPr txBox="1"/>
            <p:nvPr/>
          </p:nvSpPr>
          <p:spPr bwMode="auto">
            <a:xfrm>
              <a:off x="4271716" y="4036975"/>
              <a:ext cx="236570" cy="1381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ES</a:t>
              </a:r>
            </a:p>
          </p:txBody>
        </p:sp>
        <p:sp>
          <p:nvSpPr>
            <p:cNvPr id="96" name="CaixaDeTexto 95"/>
            <p:cNvSpPr txBox="1"/>
            <p:nvPr/>
          </p:nvSpPr>
          <p:spPr bwMode="auto">
            <a:xfrm>
              <a:off x="4066899" y="4346580"/>
              <a:ext cx="231807" cy="1381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RJ</a:t>
              </a:r>
            </a:p>
          </p:txBody>
        </p:sp>
        <p:sp>
          <p:nvSpPr>
            <p:cNvPr id="97" name="CaixaDeTexto 96"/>
            <p:cNvSpPr txBox="1"/>
            <p:nvPr/>
          </p:nvSpPr>
          <p:spPr bwMode="auto">
            <a:xfrm>
              <a:off x="3460389" y="4267194"/>
              <a:ext cx="271501" cy="1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SP</a:t>
              </a:r>
            </a:p>
          </p:txBody>
        </p:sp>
        <p:sp>
          <p:nvSpPr>
            <p:cNvPr id="98" name="CaixaDeTexto 97"/>
            <p:cNvSpPr txBox="1"/>
            <p:nvPr/>
          </p:nvSpPr>
          <p:spPr bwMode="auto">
            <a:xfrm>
              <a:off x="3212705" y="4530756"/>
              <a:ext cx="274676" cy="1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PR</a:t>
              </a:r>
            </a:p>
          </p:txBody>
        </p:sp>
        <p:sp>
          <p:nvSpPr>
            <p:cNvPr id="99" name="CaixaDeTexto 98"/>
            <p:cNvSpPr txBox="1"/>
            <p:nvPr/>
          </p:nvSpPr>
          <p:spPr bwMode="auto">
            <a:xfrm>
              <a:off x="3371477" y="4829247"/>
              <a:ext cx="274676" cy="1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SC</a:t>
              </a:r>
            </a:p>
          </p:txBody>
        </p:sp>
        <p:sp>
          <p:nvSpPr>
            <p:cNvPr id="100" name="CaixaDeTexto 99"/>
            <p:cNvSpPr txBox="1"/>
            <p:nvPr/>
          </p:nvSpPr>
          <p:spPr bwMode="auto">
            <a:xfrm>
              <a:off x="3119030" y="5015011"/>
              <a:ext cx="274675" cy="169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Arial" charset="0"/>
                </a:rPr>
                <a:t>RS</a:t>
              </a:r>
            </a:p>
          </p:txBody>
        </p:sp>
      </p:grpSp>
      <p:sp>
        <p:nvSpPr>
          <p:cNvPr id="18435" name="CaixaDeTexto 100"/>
          <p:cNvSpPr txBox="1">
            <a:spLocks noChangeArrowheads="1"/>
          </p:cNvSpPr>
          <p:nvPr/>
        </p:nvSpPr>
        <p:spPr bwMode="auto">
          <a:xfrm>
            <a:off x="6534150" y="796925"/>
            <a:ext cx="1620838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000">
                <a:solidFill>
                  <a:srgbClr val="7F7F7F"/>
                </a:solidFill>
              </a:rPr>
              <a:t>14 Amazonas </a:t>
            </a:r>
            <a:r>
              <a:rPr lang="pt-BR" sz="1000" b="1">
                <a:solidFill>
                  <a:srgbClr val="7F7F7F"/>
                </a:solidFill>
              </a:rPr>
              <a:t>AM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13 Pará  </a:t>
            </a:r>
            <a:r>
              <a:rPr lang="pt-BR" sz="1000" b="1">
                <a:solidFill>
                  <a:srgbClr val="7F7F7F"/>
                </a:solidFill>
              </a:rPr>
              <a:t>PA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3   Maranhão  </a:t>
            </a:r>
            <a:r>
              <a:rPr lang="pt-BR" sz="1000" b="1">
                <a:solidFill>
                  <a:srgbClr val="7F7F7F"/>
                </a:solidFill>
              </a:rPr>
              <a:t>MA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1   Ceará  </a:t>
            </a:r>
            <a:r>
              <a:rPr lang="pt-BR" sz="1000" b="1">
                <a:solidFill>
                  <a:srgbClr val="7F7F7F"/>
                </a:solidFill>
              </a:rPr>
              <a:t>CE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2   Rio Grande do Norte  </a:t>
            </a:r>
            <a:r>
              <a:rPr lang="pt-BR" sz="1000" b="1">
                <a:solidFill>
                  <a:srgbClr val="7F7F7F"/>
                </a:solidFill>
              </a:rPr>
              <a:t>RN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1   Alagoas  </a:t>
            </a:r>
            <a:r>
              <a:rPr lang="pt-BR" sz="1000" b="1">
                <a:solidFill>
                  <a:srgbClr val="7F7F7F"/>
                </a:solidFill>
              </a:rPr>
              <a:t>AL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2   Sergipe  </a:t>
            </a:r>
            <a:r>
              <a:rPr lang="pt-BR" sz="1000" b="1">
                <a:solidFill>
                  <a:srgbClr val="7F7F7F"/>
                </a:solidFill>
              </a:rPr>
              <a:t>SE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8   Bahia  </a:t>
            </a:r>
            <a:r>
              <a:rPr lang="pt-BR" sz="1000" b="1">
                <a:solidFill>
                  <a:srgbClr val="7F7F7F"/>
                </a:solidFill>
              </a:rPr>
              <a:t>BA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9   Espírito Santo  </a:t>
            </a:r>
            <a:r>
              <a:rPr lang="pt-BR" sz="1000" b="1">
                <a:solidFill>
                  <a:srgbClr val="7F7F7F"/>
                </a:solidFill>
              </a:rPr>
              <a:t>ES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22 Rio de Janeiro </a:t>
            </a:r>
            <a:r>
              <a:rPr lang="pt-BR" sz="1000" b="1">
                <a:solidFill>
                  <a:srgbClr val="7F7F7F"/>
                </a:solidFill>
              </a:rPr>
              <a:t>RJ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7    São Paulo  </a:t>
            </a:r>
            <a:r>
              <a:rPr lang="pt-BR" sz="1000" b="1">
                <a:solidFill>
                  <a:srgbClr val="7F7F7F"/>
                </a:solidFill>
              </a:rPr>
              <a:t>SP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6    Paraná  </a:t>
            </a:r>
            <a:r>
              <a:rPr lang="pt-BR" sz="1000" b="1">
                <a:solidFill>
                  <a:srgbClr val="7F7F7F"/>
                </a:solidFill>
              </a:rPr>
              <a:t>PR</a:t>
            </a: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11  Santa Catarina  </a:t>
            </a:r>
            <a:r>
              <a:rPr lang="pt-BR" sz="1000" b="1">
                <a:solidFill>
                  <a:srgbClr val="7F7F7F"/>
                </a:solidFill>
              </a:rPr>
              <a:t>SC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r>
              <a:rPr lang="pt-BR" sz="1000">
                <a:solidFill>
                  <a:srgbClr val="7F7F7F"/>
                </a:solidFill>
              </a:rPr>
              <a:t>16  Rio Grande do Sul  </a:t>
            </a:r>
            <a:r>
              <a:rPr lang="pt-BR" sz="1000" b="1">
                <a:solidFill>
                  <a:srgbClr val="7F7F7F"/>
                </a:solidFill>
              </a:rPr>
              <a:t>RS</a:t>
            </a: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  <a:p>
            <a:pPr eaLnBrk="1" hangingPunct="1"/>
            <a:endParaRPr lang="pt-BR" sz="1000">
              <a:solidFill>
                <a:srgbClr val="7F7F7F"/>
              </a:solidFill>
            </a:endParaRPr>
          </a:p>
        </p:txBody>
      </p:sp>
      <p:sp>
        <p:nvSpPr>
          <p:cNvPr id="108" name="Forma livre 107"/>
          <p:cNvSpPr/>
          <p:nvPr/>
        </p:nvSpPr>
        <p:spPr bwMode="auto">
          <a:xfrm>
            <a:off x="4033838" y="1668463"/>
            <a:ext cx="2422525" cy="911225"/>
          </a:xfrm>
          <a:custGeom>
            <a:avLst/>
            <a:gdLst>
              <a:gd name="connsiteX0" fmla="*/ 2422689 w 2422689"/>
              <a:gd name="connsiteY0" fmla="*/ 0 h 876692"/>
              <a:gd name="connsiteX1" fmla="*/ 0 w 2422689"/>
              <a:gd name="connsiteY1" fmla="*/ 0 h 876692"/>
              <a:gd name="connsiteX2" fmla="*/ 0 w 2422689"/>
              <a:gd name="connsiteY2" fmla="*/ 876692 h 876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2689" h="876692">
                <a:moveTo>
                  <a:pt x="2422689" y="0"/>
                </a:moveTo>
                <a:lnTo>
                  <a:pt x="0" y="0"/>
                </a:lnTo>
                <a:lnTo>
                  <a:pt x="0" y="876692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9" name="Forma livre 108"/>
          <p:cNvSpPr/>
          <p:nvPr/>
        </p:nvSpPr>
        <p:spPr bwMode="auto">
          <a:xfrm>
            <a:off x="4495800" y="1838325"/>
            <a:ext cx="1960563" cy="827088"/>
          </a:xfrm>
          <a:custGeom>
            <a:avLst/>
            <a:gdLst>
              <a:gd name="connsiteX0" fmla="*/ 1960775 w 1960775"/>
              <a:gd name="connsiteY0" fmla="*/ 0 h 801279"/>
              <a:gd name="connsiteX1" fmla="*/ 0 w 1960775"/>
              <a:gd name="connsiteY1" fmla="*/ 0 h 801279"/>
              <a:gd name="connsiteX2" fmla="*/ 0 w 1960775"/>
              <a:gd name="connsiteY2" fmla="*/ 801279 h 801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60775" h="801279">
                <a:moveTo>
                  <a:pt x="1960775" y="0"/>
                </a:moveTo>
                <a:lnTo>
                  <a:pt x="0" y="0"/>
                </a:lnTo>
                <a:lnTo>
                  <a:pt x="0" y="801279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0" name="Forma livre 109"/>
          <p:cNvSpPr/>
          <p:nvPr/>
        </p:nvSpPr>
        <p:spPr bwMode="auto">
          <a:xfrm>
            <a:off x="4748213" y="1997075"/>
            <a:ext cx="1695450" cy="800100"/>
          </a:xfrm>
          <a:custGeom>
            <a:avLst/>
            <a:gdLst>
              <a:gd name="connsiteX0" fmla="*/ 1715679 w 1715679"/>
              <a:gd name="connsiteY0" fmla="*/ 0 h 782425"/>
              <a:gd name="connsiteX1" fmla="*/ 0 w 1715679"/>
              <a:gd name="connsiteY1" fmla="*/ 0 h 782425"/>
              <a:gd name="connsiteX2" fmla="*/ 0 w 1715679"/>
              <a:gd name="connsiteY2" fmla="*/ 782425 h 78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5679" h="782425">
                <a:moveTo>
                  <a:pt x="1715679" y="0"/>
                </a:moveTo>
                <a:lnTo>
                  <a:pt x="0" y="0"/>
                </a:lnTo>
                <a:lnTo>
                  <a:pt x="0" y="782425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5" name="Forma livre 114"/>
          <p:cNvSpPr/>
          <p:nvPr/>
        </p:nvSpPr>
        <p:spPr bwMode="auto">
          <a:xfrm>
            <a:off x="4792663" y="2752725"/>
            <a:ext cx="1689100" cy="396875"/>
          </a:xfrm>
          <a:custGeom>
            <a:avLst/>
            <a:gdLst>
              <a:gd name="connsiteX0" fmla="*/ 1602557 w 1602557"/>
              <a:gd name="connsiteY0" fmla="*/ 0 h 395926"/>
              <a:gd name="connsiteX1" fmla="*/ 480767 w 1602557"/>
              <a:gd name="connsiteY1" fmla="*/ 0 h 395926"/>
              <a:gd name="connsiteX2" fmla="*/ 480767 w 1602557"/>
              <a:gd name="connsiteY2" fmla="*/ 395926 h 395926"/>
              <a:gd name="connsiteX3" fmla="*/ 0 w 1602557"/>
              <a:gd name="connsiteY3" fmla="*/ 395926 h 39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2557" h="395926">
                <a:moveTo>
                  <a:pt x="1602557" y="0"/>
                </a:moveTo>
                <a:lnTo>
                  <a:pt x="480767" y="0"/>
                </a:lnTo>
                <a:lnTo>
                  <a:pt x="480767" y="395926"/>
                </a:lnTo>
                <a:lnTo>
                  <a:pt x="0" y="395926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2" name="Forma livre 131"/>
          <p:cNvSpPr/>
          <p:nvPr/>
        </p:nvSpPr>
        <p:spPr bwMode="auto">
          <a:xfrm>
            <a:off x="3629025" y="4903788"/>
            <a:ext cx="2817813" cy="0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2" name="Forma livre 101"/>
          <p:cNvSpPr/>
          <p:nvPr/>
        </p:nvSpPr>
        <p:spPr bwMode="auto">
          <a:xfrm>
            <a:off x="1998663" y="908050"/>
            <a:ext cx="4448175" cy="1776413"/>
          </a:xfrm>
          <a:custGeom>
            <a:avLst/>
            <a:gdLst>
              <a:gd name="connsiteX0" fmla="*/ 0 w 4449452"/>
              <a:gd name="connsiteY0" fmla="*/ 1706251 h 1706251"/>
              <a:gd name="connsiteX1" fmla="*/ 0 w 4449452"/>
              <a:gd name="connsiteY1" fmla="*/ 0 h 1706251"/>
              <a:gd name="connsiteX2" fmla="*/ 4449452 w 4449452"/>
              <a:gd name="connsiteY2" fmla="*/ 0 h 1706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49452" h="1706251">
                <a:moveTo>
                  <a:pt x="0" y="1706251"/>
                </a:moveTo>
                <a:lnTo>
                  <a:pt x="0" y="0"/>
                </a:lnTo>
                <a:lnTo>
                  <a:pt x="4449452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3" name="Forma livre 102"/>
          <p:cNvSpPr/>
          <p:nvPr/>
        </p:nvSpPr>
        <p:spPr bwMode="auto">
          <a:xfrm>
            <a:off x="3141663" y="1119188"/>
            <a:ext cx="3314700" cy="1331912"/>
          </a:xfrm>
          <a:custGeom>
            <a:avLst/>
            <a:gdLst>
              <a:gd name="connsiteX0" fmla="*/ 3355942 w 3355942"/>
              <a:gd name="connsiteY0" fmla="*/ 0 h 1366886"/>
              <a:gd name="connsiteX1" fmla="*/ 0 w 3355942"/>
              <a:gd name="connsiteY1" fmla="*/ 0 h 1366886"/>
              <a:gd name="connsiteX2" fmla="*/ 0 w 3355942"/>
              <a:gd name="connsiteY2" fmla="*/ 1366886 h 1366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55942" h="1366886">
                <a:moveTo>
                  <a:pt x="3355942" y="0"/>
                </a:moveTo>
                <a:lnTo>
                  <a:pt x="0" y="0"/>
                </a:lnTo>
                <a:lnTo>
                  <a:pt x="0" y="1366886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9" name="Forma livre 168"/>
          <p:cNvSpPr/>
          <p:nvPr/>
        </p:nvSpPr>
        <p:spPr>
          <a:xfrm>
            <a:off x="-9525" y="536575"/>
            <a:ext cx="5734050" cy="46038"/>
          </a:xfrm>
          <a:custGeom>
            <a:avLst/>
            <a:gdLst>
              <a:gd name="connsiteX0" fmla="*/ 0 w 6447934"/>
              <a:gd name="connsiteY0" fmla="*/ 0 h 0"/>
              <a:gd name="connsiteX1" fmla="*/ 6447934 w 644793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447934">
                <a:moveTo>
                  <a:pt x="0" y="0"/>
                </a:moveTo>
                <a:lnTo>
                  <a:pt x="6447934" y="0"/>
                </a:lnTo>
              </a:path>
            </a:pathLst>
          </a:cu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44" name="CaixaDeTexto 169"/>
          <p:cNvSpPr txBox="1">
            <a:spLocks noChangeArrowheads="1"/>
          </p:cNvSpPr>
          <p:nvPr/>
        </p:nvSpPr>
        <p:spPr bwMode="auto">
          <a:xfrm>
            <a:off x="5724525" y="382588"/>
            <a:ext cx="2819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Terminais de Uso Privativo - TUP</a:t>
            </a:r>
          </a:p>
        </p:txBody>
      </p:sp>
      <p:sp>
        <p:nvSpPr>
          <p:cNvPr id="182" name="CaixaDeTexto 181"/>
          <p:cNvSpPr txBox="1">
            <a:spLocks noChangeArrowheads="1"/>
          </p:cNvSpPr>
          <p:nvPr/>
        </p:nvSpPr>
        <p:spPr bwMode="auto">
          <a:xfrm>
            <a:off x="541338" y="4797425"/>
            <a:ext cx="19653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C00000"/>
                </a:solidFill>
                <a:ea typeface="+mn-ea"/>
                <a:cs typeface="Arial" charset="0"/>
              </a:rPr>
              <a:t>129</a:t>
            </a:r>
            <a:endParaRPr lang="pt-BR" sz="1050" dirty="0">
              <a:solidFill>
                <a:srgbClr val="C00000"/>
              </a:solidFill>
              <a:ea typeface="+mn-ea"/>
              <a:cs typeface="Arial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dirty="0">
                <a:solidFill>
                  <a:srgbClr val="C00000"/>
                </a:solidFill>
                <a:ea typeface="+mn-ea"/>
                <a:cs typeface="Arial" charset="0"/>
              </a:rPr>
              <a:t>Terminais de Uso Privativo</a:t>
            </a:r>
          </a:p>
        </p:txBody>
      </p:sp>
      <p:sp>
        <p:nvSpPr>
          <p:cNvPr id="77" name="Forma livre 76"/>
          <p:cNvSpPr/>
          <p:nvPr/>
        </p:nvSpPr>
        <p:spPr bwMode="auto">
          <a:xfrm>
            <a:off x="3638550" y="4735513"/>
            <a:ext cx="2817813" cy="0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9" name="Forma livre 78"/>
          <p:cNvSpPr/>
          <p:nvPr/>
        </p:nvSpPr>
        <p:spPr bwMode="auto">
          <a:xfrm>
            <a:off x="3638550" y="4584700"/>
            <a:ext cx="2817813" cy="0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0" name="Forma livre 79"/>
          <p:cNvSpPr/>
          <p:nvPr/>
        </p:nvSpPr>
        <p:spPr bwMode="auto">
          <a:xfrm>
            <a:off x="4222750" y="4414838"/>
            <a:ext cx="2233613" cy="53975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2" name="Forma livre 81"/>
          <p:cNvSpPr/>
          <p:nvPr/>
        </p:nvSpPr>
        <p:spPr bwMode="auto">
          <a:xfrm>
            <a:off x="4433888" y="4129088"/>
            <a:ext cx="2022475" cy="46037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5" name="Forma livre 84"/>
          <p:cNvSpPr/>
          <p:nvPr/>
        </p:nvSpPr>
        <p:spPr bwMode="auto">
          <a:xfrm>
            <a:off x="4433888" y="3509963"/>
            <a:ext cx="2022475" cy="46037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6" name="Forma livre 85"/>
          <p:cNvSpPr/>
          <p:nvPr/>
        </p:nvSpPr>
        <p:spPr bwMode="auto">
          <a:xfrm>
            <a:off x="4748213" y="3244850"/>
            <a:ext cx="1708150" cy="44450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7" name="Forma livre 86"/>
          <p:cNvSpPr/>
          <p:nvPr/>
        </p:nvSpPr>
        <p:spPr bwMode="auto">
          <a:xfrm flipV="1">
            <a:off x="3305175" y="5337175"/>
            <a:ext cx="3141663" cy="46038"/>
          </a:xfrm>
          <a:custGeom>
            <a:avLst/>
            <a:gdLst>
              <a:gd name="connsiteX0" fmla="*/ 2818357 w 2818357"/>
              <a:gd name="connsiteY0" fmla="*/ 0 h 0"/>
              <a:gd name="connsiteX1" fmla="*/ 0 w 28183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18357">
                <a:moveTo>
                  <a:pt x="2818357" y="0"/>
                </a:moveTo>
                <a:lnTo>
                  <a:pt x="0" y="0"/>
                </a:lnTo>
              </a:path>
            </a:pathLst>
          </a:cu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pSp>
        <p:nvGrpSpPr>
          <p:cNvPr id="18453" name="Grupo 1"/>
          <p:cNvGrpSpPr>
            <a:grpSpLocks/>
          </p:cNvGrpSpPr>
          <p:nvPr/>
        </p:nvGrpSpPr>
        <p:grpSpPr bwMode="auto">
          <a:xfrm>
            <a:off x="1835150" y="3470275"/>
            <a:ext cx="1065213" cy="822325"/>
            <a:chOff x="877044" y="3351702"/>
            <a:chExt cx="2022616" cy="823423"/>
          </a:xfrm>
        </p:grpSpPr>
        <p:sp>
          <p:nvSpPr>
            <p:cNvPr id="88" name="Forma livre 87"/>
            <p:cNvSpPr/>
            <p:nvPr/>
          </p:nvSpPr>
          <p:spPr bwMode="auto">
            <a:xfrm>
              <a:off x="877044" y="4129027"/>
              <a:ext cx="2022616" cy="46098"/>
            </a:xfrm>
            <a:custGeom>
              <a:avLst/>
              <a:gdLst>
                <a:gd name="connsiteX0" fmla="*/ 2818357 w 2818357"/>
                <a:gd name="connsiteY0" fmla="*/ 0 h 0"/>
                <a:gd name="connsiteX1" fmla="*/ 0 w 2818357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18357">
                  <a:moveTo>
                    <a:pt x="2818357" y="0"/>
                  </a:moveTo>
                  <a:lnTo>
                    <a:pt x="0" y="0"/>
                  </a:lnTo>
                </a:path>
              </a:pathLst>
            </a:cu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04" name="Forma livre 103"/>
            <p:cNvSpPr/>
            <p:nvPr/>
          </p:nvSpPr>
          <p:spPr bwMode="auto">
            <a:xfrm>
              <a:off x="877044" y="3656909"/>
              <a:ext cx="2022616" cy="46099"/>
            </a:xfrm>
            <a:custGeom>
              <a:avLst/>
              <a:gdLst>
                <a:gd name="connsiteX0" fmla="*/ 2818357 w 2818357"/>
                <a:gd name="connsiteY0" fmla="*/ 0 h 0"/>
                <a:gd name="connsiteX1" fmla="*/ 0 w 2818357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18357">
                  <a:moveTo>
                    <a:pt x="2818357" y="0"/>
                  </a:moveTo>
                  <a:lnTo>
                    <a:pt x="0" y="0"/>
                  </a:lnTo>
                </a:path>
              </a:pathLst>
            </a:cu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06" name="Forma livre 105"/>
            <p:cNvSpPr/>
            <p:nvPr/>
          </p:nvSpPr>
          <p:spPr bwMode="auto">
            <a:xfrm>
              <a:off x="877044" y="3351702"/>
              <a:ext cx="1012815" cy="46099"/>
            </a:xfrm>
            <a:custGeom>
              <a:avLst/>
              <a:gdLst>
                <a:gd name="connsiteX0" fmla="*/ 2818357 w 2818357"/>
                <a:gd name="connsiteY0" fmla="*/ 0 h 0"/>
                <a:gd name="connsiteX1" fmla="*/ 0 w 2818357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18357">
                  <a:moveTo>
                    <a:pt x="2818357" y="0"/>
                  </a:moveTo>
                  <a:lnTo>
                    <a:pt x="0" y="0"/>
                  </a:lnTo>
                </a:path>
              </a:pathLst>
            </a:cu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07" name="CaixaDeTexto 106"/>
          <p:cNvSpPr txBox="1"/>
          <p:nvPr/>
        </p:nvSpPr>
        <p:spPr>
          <a:xfrm>
            <a:off x="239713" y="3367088"/>
            <a:ext cx="1668462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Arial" charset="0"/>
              </a:rPr>
              <a:t>Rondônia </a:t>
            </a:r>
            <a:r>
              <a:rPr lang="pt-B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Arial" charset="0"/>
              </a:rPr>
              <a:t>RO</a:t>
            </a:r>
            <a:r>
              <a:rPr lang="pt-B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Arial" charset="0"/>
              </a:rPr>
              <a:t> 7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0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n-ea"/>
              <a:cs typeface="Arial" charset="0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charset="0"/>
              </a:rPr>
              <a:t> Mato Grosso  </a:t>
            </a:r>
            <a:r>
              <a:rPr lang="pt-B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charset="0"/>
              </a:rPr>
              <a:t>MT</a:t>
            </a:r>
            <a:r>
              <a:rPr lang="pt-B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charset="0"/>
              </a:rPr>
              <a:t> 1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0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Arial" charset="0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0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Arial" charset="0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charset="0"/>
              </a:rPr>
              <a:t>   Mato Grosso do Sul  </a:t>
            </a:r>
            <a:r>
              <a:rPr lang="pt-B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charset="0"/>
              </a:rPr>
              <a:t>MS  6</a:t>
            </a:r>
          </a:p>
        </p:txBody>
      </p:sp>
      <p:grpSp>
        <p:nvGrpSpPr>
          <p:cNvPr id="4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8458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8460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8463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71" name="Conector reto 70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Retângulo 71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68" name="Retângulo 67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8462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6" name="Retângulo 65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8456" name="CaixaDeTexto 64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18457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50B236CE-EBBA-4F5E-BAC6-C278C2EE6CB6}" type="slidenum">
              <a:rPr lang="pt-BR" sz="1200">
                <a:solidFill>
                  <a:srgbClr val="898989"/>
                </a:solidFill>
              </a:rPr>
              <a:pPr algn="r" eaLnBrk="1" hangingPunct="1"/>
              <a:t>13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upo 21"/>
          <p:cNvGrpSpPr>
            <a:grpSpLocks/>
          </p:cNvGrpSpPr>
          <p:nvPr/>
        </p:nvGrpSpPr>
        <p:grpSpPr bwMode="auto">
          <a:xfrm>
            <a:off x="0" y="912813"/>
            <a:ext cx="9144000" cy="5468937"/>
            <a:chOff x="0" y="912858"/>
            <a:chExt cx="9144000" cy="5468470"/>
          </a:xfrm>
        </p:grpSpPr>
        <p:pic>
          <p:nvPicPr>
            <p:cNvPr id="19472" name="Imagem 3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912858"/>
              <a:ext cx="9144000" cy="5468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tângulo 7"/>
            <p:cNvSpPr/>
            <p:nvPr/>
          </p:nvSpPr>
          <p:spPr>
            <a:xfrm>
              <a:off x="4248150" y="2276404"/>
              <a:ext cx="1247775" cy="693679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1" name="Retângulo 20"/>
            <p:cNvSpPr/>
            <p:nvPr/>
          </p:nvSpPr>
          <p:spPr>
            <a:xfrm>
              <a:off x="4248150" y="5486054"/>
              <a:ext cx="1247775" cy="701615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0" name="Retângulo 19"/>
            <p:cNvSpPr/>
            <p:nvPr/>
          </p:nvSpPr>
          <p:spPr>
            <a:xfrm>
              <a:off x="4251325" y="5487642"/>
              <a:ext cx="1247775" cy="69367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sp>
        <p:nvSpPr>
          <p:cNvPr id="19459" name="Título 101"/>
          <p:cNvSpPr txBox="1">
            <a:spLocks/>
          </p:cNvSpPr>
          <p:nvPr/>
        </p:nvSpPr>
        <p:spPr bwMode="auto">
          <a:xfrm>
            <a:off x="4572000" y="328613"/>
            <a:ext cx="432117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lvl="2" algn="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Principais Anuentes que atuam no Porto</a:t>
            </a:r>
          </a:p>
        </p:txBody>
      </p:sp>
      <p:cxnSp>
        <p:nvCxnSpPr>
          <p:cNvPr id="7" name="Conector reto 11"/>
          <p:cNvCxnSpPr>
            <a:cxnSpLocks noChangeShapeType="1"/>
          </p:cNvCxnSpPr>
          <p:nvPr/>
        </p:nvCxnSpPr>
        <p:spPr bwMode="auto">
          <a:xfrm>
            <a:off x="0" y="550863"/>
            <a:ext cx="5508625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grpSp>
        <p:nvGrpSpPr>
          <p:cNvPr id="3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19464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19466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19469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6" name="Conector reto 15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" name="Retângulo 16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3" name="Retângulo 12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19468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1" name="Retângulo 10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9462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7CF3479E-3647-4E32-BAD8-6739E06C36CC}" type="slidenum">
              <a:rPr lang="pt-BR" sz="1200">
                <a:solidFill>
                  <a:srgbClr val="898989"/>
                </a:solidFill>
              </a:rPr>
              <a:pPr algn="r" eaLnBrk="1" hangingPunct="1"/>
              <a:t>14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19463" name="CaixaDeTexto 18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ixaDeTexto 6"/>
          <p:cNvSpPr txBox="1">
            <a:spLocks noChangeArrowheads="1"/>
          </p:cNvSpPr>
          <p:nvPr/>
        </p:nvSpPr>
        <p:spPr bwMode="auto">
          <a:xfrm>
            <a:off x="6389688" y="4972050"/>
            <a:ext cx="17192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2800" b="1">
                <a:solidFill>
                  <a:srgbClr val="C00000"/>
                </a:solidFill>
                <a:latin typeface="Arial" pitchFamily="34" charset="0"/>
              </a:rPr>
              <a:t>3</a:t>
            </a:r>
          </a:p>
          <a:p>
            <a:pPr algn="r" eaLnBrk="1" hangingPunct="1"/>
            <a:r>
              <a:rPr lang="pt-BR" sz="1600" b="1">
                <a:solidFill>
                  <a:srgbClr val="C00000"/>
                </a:solidFill>
                <a:latin typeface="Arial" pitchFamily="34" charset="0"/>
              </a:rPr>
              <a:t>AÇÕES SEP/PR</a:t>
            </a:r>
            <a:endParaRPr lang="pt-BR" sz="1600">
              <a:solidFill>
                <a:srgbClr val="C00000"/>
              </a:solidFill>
              <a:latin typeface="Arial" pitchFamily="34" charset="0"/>
            </a:endParaRPr>
          </a:p>
        </p:txBody>
      </p:sp>
      <p:cxnSp>
        <p:nvCxnSpPr>
          <p:cNvPr id="3" name="Conector reto 2"/>
          <p:cNvCxnSpPr/>
          <p:nvPr/>
        </p:nvCxnSpPr>
        <p:spPr>
          <a:xfrm>
            <a:off x="0" y="5562600"/>
            <a:ext cx="630078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4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64CACB94-FC01-45A6-9488-823162AC1F26}" type="slidenum">
              <a:rPr lang="pt-BR" sz="1200">
                <a:solidFill>
                  <a:srgbClr val="898989"/>
                </a:solidFill>
              </a:rPr>
              <a:pPr algn="r" eaLnBrk="1" hangingPunct="1"/>
              <a:t>15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tângulo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Seta para baixo 22"/>
          <p:cNvSpPr/>
          <p:nvPr/>
        </p:nvSpPr>
        <p:spPr bwMode="auto">
          <a:xfrm>
            <a:off x="2992438" y="1395413"/>
            <a:ext cx="5688012" cy="3743325"/>
          </a:xfrm>
          <a:prstGeom prst="down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327025" y="1035050"/>
            <a:ext cx="2447925" cy="360363"/>
            <a:chOff x="611188" y="1268760"/>
            <a:chExt cx="2447925" cy="360363"/>
          </a:xfrm>
          <a:solidFill>
            <a:schemeClr val="accent2"/>
          </a:solidFill>
        </p:grpSpPr>
        <p:sp>
          <p:nvSpPr>
            <p:cNvPr id="8" name="Retângulo 7"/>
            <p:cNvSpPr/>
            <p:nvPr/>
          </p:nvSpPr>
          <p:spPr>
            <a:xfrm>
              <a:off x="611188" y="1268760"/>
              <a:ext cx="2447925" cy="360363"/>
            </a:xfrm>
            <a:prstGeom prst="rect">
              <a:avLst/>
            </a:prstGeom>
            <a:grp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21540" name="CaixaDeTexto 6"/>
            <p:cNvSpPr txBox="1">
              <a:spLocks noChangeArrowheads="1"/>
            </p:cNvSpPr>
            <p:nvPr/>
          </p:nvSpPr>
          <p:spPr bwMode="auto">
            <a:xfrm>
              <a:off x="1331913" y="1271935"/>
              <a:ext cx="1016000" cy="3381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t-BR" sz="1600" smtClean="0">
                  <a:solidFill>
                    <a:schemeClr val="bg1"/>
                  </a:solidFill>
                  <a:latin typeface="Arial" charset="0"/>
                  <a:ea typeface="+mn-ea"/>
                </a:rPr>
                <a:t>Gargalos</a:t>
              </a:r>
            </a:p>
          </p:txBody>
        </p:sp>
      </p:grpSp>
      <p:grpSp>
        <p:nvGrpSpPr>
          <p:cNvPr id="3" name="Grupo 4"/>
          <p:cNvGrpSpPr>
            <a:grpSpLocks/>
          </p:cNvGrpSpPr>
          <p:nvPr/>
        </p:nvGrpSpPr>
        <p:grpSpPr bwMode="auto">
          <a:xfrm>
            <a:off x="2919413" y="1035050"/>
            <a:ext cx="5761037" cy="360363"/>
            <a:chOff x="3203575" y="1268760"/>
            <a:chExt cx="5761038" cy="360363"/>
          </a:xfrm>
        </p:grpSpPr>
        <p:sp>
          <p:nvSpPr>
            <p:cNvPr id="9" name="Retângulo 8"/>
            <p:cNvSpPr/>
            <p:nvPr/>
          </p:nvSpPr>
          <p:spPr>
            <a:xfrm>
              <a:off x="3203575" y="1268760"/>
              <a:ext cx="5761038" cy="36036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21539" name="CaixaDeTexto 9"/>
            <p:cNvSpPr txBox="1">
              <a:spLocks noChangeArrowheads="1"/>
            </p:cNvSpPr>
            <p:nvPr/>
          </p:nvSpPr>
          <p:spPr bwMode="auto">
            <a:xfrm>
              <a:off x="5616951" y="1271935"/>
              <a:ext cx="1025525" cy="338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1600">
                  <a:solidFill>
                    <a:schemeClr val="bg1"/>
                  </a:solidFill>
                  <a:latin typeface="Arial" pitchFamily="34" charset="0"/>
                </a:rPr>
                <a:t>Soluções</a:t>
              </a:r>
            </a:p>
          </p:txBody>
        </p:sp>
      </p:grpSp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341313" y="1417638"/>
            <a:ext cx="2068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1 Acessos MARÍTIMOS</a:t>
            </a:r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2847975" y="1438275"/>
            <a:ext cx="6062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1 VTMIS–Sistema de Gerenciamento de Tráfego de Embarcações - PAC; </a:t>
            </a:r>
          </a:p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   DRAGENS DE APROFUNDAMENTO - Canais de Acesso, Bacias de </a:t>
            </a:r>
          </a:p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   Evolução e Berços de Atracação – PAC; e</a:t>
            </a:r>
          </a:p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   Descompressão Fiscal  com REPORTO.</a:t>
            </a: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312738" y="3011488"/>
            <a:ext cx="21050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3 Instalações Portuárias</a:t>
            </a:r>
          </a:p>
        </p:txBody>
      </p:sp>
      <p:sp>
        <p:nvSpPr>
          <p:cNvPr id="17" name="CaixaDeTexto 16"/>
          <p:cNvSpPr txBox="1">
            <a:spLocks noChangeArrowheads="1"/>
          </p:cNvSpPr>
          <p:nvPr/>
        </p:nvSpPr>
        <p:spPr bwMode="auto">
          <a:xfrm>
            <a:off x="2847975" y="2995613"/>
            <a:ext cx="5584825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3 Obras de Melhoramento e de Expansão de berços, cais, terminais</a:t>
            </a:r>
          </a:p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   especializados e retroáreas - PAC; e </a:t>
            </a:r>
          </a:p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   Descompressão Fiscal - REIDI</a:t>
            </a:r>
          </a:p>
        </p:txBody>
      </p:sp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312738" y="4151313"/>
            <a:ext cx="23145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5 Aparelhamento Portuário</a:t>
            </a:r>
          </a:p>
        </p:txBody>
      </p:sp>
      <p:sp>
        <p:nvSpPr>
          <p:cNvPr id="19" name="CaixaDeTexto 18"/>
          <p:cNvSpPr txBox="1">
            <a:spLocks noChangeArrowheads="1"/>
          </p:cNvSpPr>
          <p:nvPr/>
        </p:nvSpPr>
        <p:spPr bwMode="auto">
          <a:xfrm>
            <a:off x="2847975" y="4137025"/>
            <a:ext cx="55530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5 Descompressão Fiscal – REPORTO (Equipamentos Portuários)   </a:t>
            </a:r>
          </a:p>
        </p:txBody>
      </p:sp>
      <p:sp>
        <p:nvSpPr>
          <p:cNvPr id="25" name="CaixaDeTexto 24"/>
          <p:cNvSpPr txBox="1">
            <a:spLocks noChangeArrowheads="1"/>
          </p:cNvSpPr>
          <p:nvPr/>
        </p:nvSpPr>
        <p:spPr bwMode="auto">
          <a:xfrm>
            <a:off x="3381375" y="5229225"/>
            <a:ext cx="48847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OBJETIVOS</a:t>
            </a:r>
          </a:p>
          <a:p>
            <a:pPr algn="ct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Redução da ESTADIA DE NAVIOS</a:t>
            </a:r>
          </a:p>
          <a:p>
            <a:pPr algn="ct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Aumento da COMPETITIVIDADE</a:t>
            </a:r>
          </a:p>
          <a:p>
            <a:pPr algn="ctr"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Consequente REDUÇÃO DO CUSTO BRASIL </a:t>
            </a:r>
          </a:p>
        </p:txBody>
      </p:sp>
      <p:sp>
        <p:nvSpPr>
          <p:cNvPr id="28" name="CaixaDeTexto 27"/>
          <p:cNvSpPr txBox="1">
            <a:spLocks noChangeArrowheads="1"/>
          </p:cNvSpPr>
          <p:nvPr/>
        </p:nvSpPr>
        <p:spPr bwMode="auto">
          <a:xfrm>
            <a:off x="312738" y="3827463"/>
            <a:ext cx="204787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4 Burocracia Excessiva</a:t>
            </a:r>
          </a:p>
        </p:txBody>
      </p:sp>
      <p:sp>
        <p:nvSpPr>
          <p:cNvPr id="29" name="CaixaDeTexto 28"/>
          <p:cNvSpPr txBox="1">
            <a:spLocks noChangeArrowheads="1"/>
          </p:cNvSpPr>
          <p:nvPr/>
        </p:nvSpPr>
        <p:spPr bwMode="auto">
          <a:xfrm>
            <a:off x="2847975" y="3811588"/>
            <a:ext cx="50879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4 PORTO SEM PAPEL – Projeto de Logística Portuária - PAC</a:t>
            </a:r>
          </a:p>
        </p:txBody>
      </p:sp>
      <p:sp>
        <p:nvSpPr>
          <p:cNvPr id="55316" name="CaixaDeTexto 17"/>
          <p:cNvSpPr txBox="1">
            <a:spLocks noChangeArrowheads="1"/>
          </p:cNvSpPr>
          <p:nvPr/>
        </p:nvSpPr>
        <p:spPr bwMode="auto">
          <a:xfrm>
            <a:off x="6713538" y="450850"/>
            <a:ext cx="23764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1600">
                <a:solidFill>
                  <a:srgbClr val="C00000"/>
                </a:solidFill>
                <a:latin typeface="Arial" pitchFamily="34" charset="0"/>
              </a:rPr>
              <a:t>Gargalos e Soluções</a:t>
            </a:r>
          </a:p>
        </p:txBody>
      </p:sp>
      <p:cxnSp>
        <p:nvCxnSpPr>
          <p:cNvPr id="30" name="Conector reto 29"/>
          <p:cNvCxnSpPr/>
          <p:nvPr/>
        </p:nvCxnSpPr>
        <p:spPr>
          <a:xfrm>
            <a:off x="-36513" y="671513"/>
            <a:ext cx="663416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upo 33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21530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21532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21535" name="Imagem 17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41" name="Conector reto 40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Retângulo 41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38" name="Retângulo 37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1534" name="Imagem 16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6" name="Retângulo 35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35" name="CaixaDeTexto 34"/>
          <p:cNvSpPr txBox="1">
            <a:spLocks noChangeArrowheads="1"/>
          </p:cNvSpPr>
          <p:nvPr/>
        </p:nvSpPr>
        <p:spPr bwMode="auto">
          <a:xfrm>
            <a:off x="331788" y="2527300"/>
            <a:ext cx="2257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2 Acessos TERRESTRES</a:t>
            </a:r>
          </a:p>
        </p:txBody>
      </p:sp>
      <p:sp>
        <p:nvSpPr>
          <p:cNvPr id="37" name="CaixaDeTexto 36"/>
          <p:cNvSpPr txBox="1">
            <a:spLocks noChangeArrowheads="1"/>
          </p:cNvSpPr>
          <p:nvPr/>
        </p:nvSpPr>
        <p:spPr bwMode="auto">
          <a:xfrm>
            <a:off x="2847975" y="2527300"/>
            <a:ext cx="47894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</a:rPr>
              <a:t>2 Cadeia Logística Inteligente – Carga Inteligente - PAC.</a:t>
            </a:r>
          </a:p>
        </p:txBody>
      </p:sp>
      <p:cxnSp>
        <p:nvCxnSpPr>
          <p:cNvPr id="39" name="Conector reto 38"/>
          <p:cNvCxnSpPr/>
          <p:nvPr/>
        </p:nvCxnSpPr>
        <p:spPr>
          <a:xfrm>
            <a:off x="312738" y="2474913"/>
            <a:ext cx="85471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to 39"/>
          <p:cNvCxnSpPr/>
          <p:nvPr/>
        </p:nvCxnSpPr>
        <p:spPr>
          <a:xfrm>
            <a:off x="312738" y="2930525"/>
            <a:ext cx="85471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to 43"/>
          <p:cNvCxnSpPr/>
          <p:nvPr/>
        </p:nvCxnSpPr>
        <p:spPr>
          <a:xfrm>
            <a:off x="312738" y="3811588"/>
            <a:ext cx="85471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to 44"/>
          <p:cNvCxnSpPr/>
          <p:nvPr/>
        </p:nvCxnSpPr>
        <p:spPr>
          <a:xfrm>
            <a:off x="312738" y="4141788"/>
            <a:ext cx="85471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8" name="CaixaDeTexto 45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21529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188136D4-D5EA-4DFF-ADBC-2D1A4AB2B3F5}" type="slidenum">
              <a:rPr lang="pt-BR" sz="1200">
                <a:solidFill>
                  <a:srgbClr val="898989"/>
                </a:solidFill>
              </a:rPr>
              <a:pPr algn="r" eaLnBrk="1" hangingPunct="1"/>
              <a:t>16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3" grpId="0"/>
      <p:bldP spid="14" grpId="0"/>
      <p:bldP spid="15" grpId="0"/>
      <p:bldP spid="17" grpId="0"/>
      <p:bldP spid="18" grpId="0"/>
      <p:bldP spid="19" grpId="0"/>
      <p:bldP spid="25" grpId="0"/>
      <p:bldP spid="28" grpId="0"/>
      <p:bldP spid="29" grpId="0"/>
      <p:bldP spid="55316" grpId="0"/>
      <p:bldP spid="35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3370263" y="1338263"/>
            <a:ext cx="4819650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en-US" sz="2800">
                <a:solidFill>
                  <a:srgbClr val="C00000"/>
                </a:solidFill>
              </a:rPr>
              <a:t>VTMIS</a:t>
            </a:r>
          </a:p>
          <a:p>
            <a:pPr algn="r" eaLnBrk="1" hangingPunct="1"/>
            <a:endParaRPr lang="en-US">
              <a:solidFill>
                <a:srgbClr val="7F7F7F"/>
              </a:solidFill>
            </a:endParaRPr>
          </a:p>
          <a:p>
            <a:pPr algn="r" eaLnBrk="1" hangingPunct="1"/>
            <a:endParaRPr lang="en-US">
              <a:solidFill>
                <a:srgbClr val="7F7F7F"/>
              </a:solidFill>
            </a:endParaRPr>
          </a:p>
          <a:p>
            <a:pPr algn="r" eaLnBrk="1" hangingPunct="1"/>
            <a:r>
              <a:rPr lang="en-US">
                <a:solidFill>
                  <a:srgbClr val="7F7F7F"/>
                </a:solidFill>
              </a:rPr>
              <a:t>CONTROLE DE TRÁFEGO DE EMBARCAÇÕES</a:t>
            </a:r>
          </a:p>
          <a:p>
            <a:pPr algn="r" eaLnBrk="1" hangingPunct="1"/>
            <a:r>
              <a:rPr lang="en-US">
                <a:solidFill>
                  <a:srgbClr val="7F7F7F"/>
                </a:solidFill>
              </a:rPr>
              <a:t>VTMIS</a:t>
            </a:r>
          </a:p>
          <a:p>
            <a:pPr algn="r" eaLnBrk="1" hangingPunct="1"/>
            <a:r>
              <a:rPr lang="en-US">
                <a:solidFill>
                  <a:srgbClr val="7F7F7F"/>
                </a:solidFill>
              </a:rPr>
              <a:t>(Vessel Traffic Management Information Systems)</a:t>
            </a:r>
          </a:p>
          <a:p>
            <a:pPr algn="r" eaLnBrk="1" hangingPunct="1"/>
            <a:endParaRPr lang="en-US">
              <a:solidFill>
                <a:srgbClr val="7F7F7F"/>
              </a:solidFill>
            </a:endParaRPr>
          </a:p>
          <a:p>
            <a:pPr algn="r" eaLnBrk="1" hangingPunct="1"/>
            <a:r>
              <a:rPr lang="en-US">
                <a:solidFill>
                  <a:srgbClr val="7F7F7F"/>
                </a:solidFill>
              </a:rPr>
              <a:t>Controle do </a:t>
            </a:r>
            <a:r>
              <a:rPr lang="en-US">
                <a:solidFill>
                  <a:srgbClr val="C00000"/>
                </a:solidFill>
              </a:rPr>
              <a:t>ACESSO MARÍTIMO</a:t>
            </a:r>
            <a:endParaRPr lang="pt-BR">
              <a:solidFill>
                <a:srgbClr val="C00000"/>
              </a:solidFill>
            </a:endParaRPr>
          </a:p>
        </p:txBody>
      </p:sp>
      <p:cxnSp>
        <p:nvCxnSpPr>
          <p:cNvPr id="3" name="Conector reto 2"/>
          <p:cNvCxnSpPr/>
          <p:nvPr/>
        </p:nvCxnSpPr>
        <p:spPr>
          <a:xfrm>
            <a:off x="0" y="2130425"/>
            <a:ext cx="80803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1042988" y="3789363"/>
            <a:ext cx="71675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>
                <a:solidFill>
                  <a:srgbClr val="7F7F7F"/>
                </a:solidFill>
              </a:rPr>
              <a:t>FASE 1 : 7 Portos – Rio de Janeiro, Itaguaí, Santos, Vitória, Fortaleza, Salvador e Aratu</a:t>
            </a:r>
            <a:endParaRPr lang="pt-BR" sz="1600">
              <a:solidFill>
                <a:srgbClr val="7F7F7F"/>
              </a:solidFill>
            </a:endParaRP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2163763" y="4752975"/>
            <a:ext cx="34178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en-US" sz="1600" b="1">
                <a:solidFill>
                  <a:srgbClr val="C00000"/>
                </a:solidFill>
              </a:rPr>
              <a:t>Investimento TOTAL – 146.3 milhões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4816475" y="4392613"/>
            <a:ext cx="792163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Arial" charset="0"/>
              </a:rPr>
              <a:t>Valor R$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5799138" y="4783138"/>
            <a:ext cx="2398712" cy="3095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defRPr/>
            </a:pPr>
            <a:r>
              <a:rPr lang="en-US" sz="1600" b="1" dirty="0">
                <a:solidFill>
                  <a:srgbClr val="C00000"/>
                </a:solidFill>
                <a:latin typeface="+mn-lt"/>
                <a:ea typeface="+mn-ea"/>
                <a:cs typeface="Arial" charset="0"/>
              </a:rPr>
              <a:t>15/12/2011 a 15/12/2013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Arial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5865813" y="4392613"/>
            <a:ext cx="1084262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400" dirty="0" err="1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Arial" charset="0"/>
              </a:rPr>
              <a:t>Cronograma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Arial" charset="0"/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5765800" y="4492625"/>
            <a:ext cx="0" cy="79533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22540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22542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22545" name="Imagem 17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33" name="Conector reto 32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Retângulo 33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22548" name="CaixaDeTexto 34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30" name="Retângulo 29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2544" name="Imagem 16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5" name="Retângulo 24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2539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F581CA70-746D-4C33-8DFF-6735D3F648DC}" type="slidenum">
              <a:rPr lang="pt-BR" sz="1200">
                <a:solidFill>
                  <a:srgbClr val="898989"/>
                </a:solidFill>
              </a:rPr>
              <a:pPr algn="r" eaLnBrk="1" hangingPunct="1"/>
              <a:t>17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-171450"/>
            <a:ext cx="960120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orma livre 2"/>
          <p:cNvSpPr/>
          <p:nvPr/>
        </p:nvSpPr>
        <p:spPr>
          <a:xfrm>
            <a:off x="1703388" y="1911350"/>
            <a:ext cx="6516687" cy="4794250"/>
          </a:xfrm>
          <a:custGeom>
            <a:avLst/>
            <a:gdLst>
              <a:gd name="connsiteX0" fmla="*/ 1828800 w 6456218"/>
              <a:gd name="connsiteY0" fmla="*/ 0 h 4433455"/>
              <a:gd name="connsiteX1" fmla="*/ 775855 w 6456218"/>
              <a:gd name="connsiteY1" fmla="*/ 1787236 h 4433455"/>
              <a:gd name="connsiteX2" fmla="*/ 0 w 6456218"/>
              <a:gd name="connsiteY2" fmla="*/ 4433455 h 4433455"/>
              <a:gd name="connsiteX3" fmla="*/ 6456218 w 6456218"/>
              <a:gd name="connsiteY3" fmla="*/ 4433455 h 4433455"/>
              <a:gd name="connsiteX4" fmla="*/ 6456218 w 6456218"/>
              <a:gd name="connsiteY4" fmla="*/ 2854036 h 4433455"/>
              <a:gd name="connsiteX5" fmla="*/ 6456218 w 6456218"/>
              <a:gd name="connsiteY5" fmla="*/ 886691 h 4433455"/>
              <a:gd name="connsiteX6" fmla="*/ 1787236 w 6456218"/>
              <a:gd name="connsiteY6" fmla="*/ 886691 h 4433455"/>
              <a:gd name="connsiteX7" fmla="*/ 1745673 w 6456218"/>
              <a:gd name="connsiteY7" fmla="*/ 55418 h 4433455"/>
              <a:gd name="connsiteX8" fmla="*/ 1717964 w 6456218"/>
              <a:gd name="connsiteY8" fmla="*/ 55418 h 4433455"/>
              <a:gd name="connsiteX9" fmla="*/ 1787236 w 6456218"/>
              <a:gd name="connsiteY9" fmla="*/ 55418 h 4433455"/>
              <a:gd name="connsiteX0" fmla="*/ 1828800 w 6502399"/>
              <a:gd name="connsiteY0" fmla="*/ 0 h 4433455"/>
              <a:gd name="connsiteX1" fmla="*/ 775855 w 6502399"/>
              <a:gd name="connsiteY1" fmla="*/ 1787236 h 4433455"/>
              <a:gd name="connsiteX2" fmla="*/ 0 w 6502399"/>
              <a:gd name="connsiteY2" fmla="*/ 4433455 h 4433455"/>
              <a:gd name="connsiteX3" fmla="*/ 6456218 w 6502399"/>
              <a:gd name="connsiteY3" fmla="*/ 4433455 h 4433455"/>
              <a:gd name="connsiteX4" fmla="*/ 6456218 w 6502399"/>
              <a:gd name="connsiteY4" fmla="*/ 2854036 h 4433455"/>
              <a:gd name="connsiteX5" fmla="*/ 5832764 w 6502399"/>
              <a:gd name="connsiteY5" fmla="*/ 886691 h 4433455"/>
              <a:gd name="connsiteX6" fmla="*/ 6456218 w 6502399"/>
              <a:gd name="connsiteY6" fmla="*/ 886691 h 4433455"/>
              <a:gd name="connsiteX7" fmla="*/ 1787236 w 6502399"/>
              <a:gd name="connsiteY7" fmla="*/ 886691 h 4433455"/>
              <a:gd name="connsiteX8" fmla="*/ 1745673 w 6502399"/>
              <a:gd name="connsiteY8" fmla="*/ 55418 h 4433455"/>
              <a:gd name="connsiteX9" fmla="*/ 1717964 w 6502399"/>
              <a:gd name="connsiteY9" fmla="*/ 55418 h 4433455"/>
              <a:gd name="connsiteX10" fmla="*/ 1787236 w 6502399"/>
              <a:gd name="connsiteY10" fmla="*/ 55418 h 4433455"/>
              <a:gd name="connsiteX0" fmla="*/ 1828800 w 6502399"/>
              <a:gd name="connsiteY0" fmla="*/ 0 h 4433455"/>
              <a:gd name="connsiteX1" fmla="*/ 775855 w 6502399"/>
              <a:gd name="connsiteY1" fmla="*/ 1787236 h 4433455"/>
              <a:gd name="connsiteX2" fmla="*/ 0 w 6502399"/>
              <a:gd name="connsiteY2" fmla="*/ 4433455 h 4433455"/>
              <a:gd name="connsiteX3" fmla="*/ 6456218 w 6502399"/>
              <a:gd name="connsiteY3" fmla="*/ 4433455 h 4433455"/>
              <a:gd name="connsiteX4" fmla="*/ 6456218 w 6502399"/>
              <a:gd name="connsiteY4" fmla="*/ 2854036 h 4433455"/>
              <a:gd name="connsiteX5" fmla="*/ 5832764 w 6502399"/>
              <a:gd name="connsiteY5" fmla="*/ 886691 h 4433455"/>
              <a:gd name="connsiteX6" fmla="*/ 6456218 w 6502399"/>
              <a:gd name="connsiteY6" fmla="*/ 886691 h 4433455"/>
              <a:gd name="connsiteX7" fmla="*/ 1787236 w 6502399"/>
              <a:gd name="connsiteY7" fmla="*/ 886691 h 4433455"/>
              <a:gd name="connsiteX8" fmla="*/ 1745673 w 6502399"/>
              <a:gd name="connsiteY8" fmla="*/ 55418 h 4433455"/>
              <a:gd name="connsiteX9" fmla="*/ 1717964 w 6502399"/>
              <a:gd name="connsiteY9" fmla="*/ 55418 h 4433455"/>
              <a:gd name="connsiteX10" fmla="*/ 1787236 w 6502399"/>
              <a:gd name="connsiteY10" fmla="*/ 55418 h 4433455"/>
              <a:gd name="connsiteX0" fmla="*/ 1828800 w 6554981"/>
              <a:gd name="connsiteY0" fmla="*/ 0 h 4433455"/>
              <a:gd name="connsiteX1" fmla="*/ 775855 w 6554981"/>
              <a:gd name="connsiteY1" fmla="*/ 1787236 h 4433455"/>
              <a:gd name="connsiteX2" fmla="*/ 0 w 6554981"/>
              <a:gd name="connsiteY2" fmla="*/ 4433455 h 4433455"/>
              <a:gd name="connsiteX3" fmla="*/ 6553200 w 6554981"/>
              <a:gd name="connsiteY3" fmla="*/ 4391891 h 4433455"/>
              <a:gd name="connsiteX4" fmla="*/ 6456218 w 6554981"/>
              <a:gd name="connsiteY4" fmla="*/ 2854036 h 4433455"/>
              <a:gd name="connsiteX5" fmla="*/ 5832764 w 6554981"/>
              <a:gd name="connsiteY5" fmla="*/ 886691 h 4433455"/>
              <a:gd name="connsiteX6" fmla="*/ 6456218 w 6554981"/>
              <a:gd name="connsiteY6" fmla="*/ 886691 h 4433455"/>
              <a:gd name="connsiteX7" fmla="*/ 1787236 w 6554981"/>
              <a:gd name="connsiteY7" fmla="*/ 886691 h 4433455"/>
              <a:gd name="connsiteX8" fmla="*/ 1745673 w 6554981"/>
              <a:gd name="connsiteY8" fmla="*/ 55418 h 4433455"/>
              <a:gd name="connsiteX9" fmla="*/ 1717964 w 6554981"/>
              <a:gd name="connsiteY9" fmla="*/ 55418 h 4433455"/>
              <a:gd name="connsiteX10" fmla="*/ 1787236 w 6554981"/>
              <a:gd name="connsiteY10" fmla="*/ 55418 h 4433455"/>
              <a:gd name="connsiteX0" fmla="*/ 1828800 w 6526360"/>
              <a:gd name="connsiteY0" fmla="*/ 0 h 4433455"/>
              <a:gd name="connsiteX1" fmla="*/ 775855 w 6526360"/>
              <a:gd name="connsiteY1" fmla="*/ 1787236 h 4433455"/>
              <a:gd name="connsiteX2" fmla="*/ 0 w 6526360"/>
              <a:gd name="connsiteY2" fmla="*/ 4433455 h 4433455"/>
              <a:gd name="connsiteX3" fmla="*/ 6511636 w 6526360"/>
              <a:gd name="connsiteY3" fmla="*/ 4433455 h 4433455"/>
              <a:gd name="connsiteX4" fmla="*/ 6456218 w 6526360"/>
              <a:gd name="connsiteY4" fmla="*/ 2854036 h 4433455"/>
              <a:gd name="connsiteX5" fmla="*/ 5832764 w 6526360"/>
              <a:gd name="connsiteY5" fmla="*/ 886691 h 4433455"/>
              <a:gd name="connsiteX6" fmla="*/ 6456218 w 6526360"/>
              <a:gd name="connsiteY6" fmla="*/ 886691 h 4433455"/>
              <a:gd name="connsiteX7" fmla="*/ 1787236 w 6526360"/>
              <a:gd name="connsiteY7" fmla="*/ 886691 h 4433455"/>
              <a:gd name="connsiteX8" fmla="*/ 1745673 w 6526360"/>
              <a:gd name="connsiteY8" fmla="*/ 55418 h 4433455"/>
              <a:gd name="connsiteX9" fmla="*/ 1717964 w 6526360"/>
              <a:gd name="connsiteY9" fmla="*/ 55418 h 4433455"/>
              <a:gd name="connsiteX10" fmla="*/ 1787236 w 6526360"/>
              <a:gd name="connsiteY10" fmla="*/ 55418 h 4433455"/>
              <a:gd name="connsiteX0" fmla="*/ 1828800 w 6526360"/>
              <a:gd name="connsiteY0" fmla="*/ 0 h 4447309"/>
              <a:gd name="connsiteX1" fmla="*/ 775855 w 6526360"/>
              <a:gd name="connsiteY1" fmla="*/ 1787236 h 4447309"/>
              <a:gd name="connsiteX2" fmla="*/ 0 w 6526360"/>
              <a:gd name="connsiteY2" fmla="*/ 4433455 h 4447309"/>
              <a:gd name="connsiteX3" fmla="*/ 6511636 w 6526360"/>
              <a:gd name="connsiteY3" fmla="*/ 4447309 h 4447309"/>
              <a:gd name="connsiteX4" fmla="*/ 6456218 w 6526360"/>
              <a:gd name="connsiteY4" fmla="*/ 2854036 h 4447309"/>
              <a:gd name="connsiteX5" fmla="*/ 5832764 w 6526360"/>
              <a:gd name="connsiteY5" fmla="*/ 886691 h 4447309"/>
              <a:gd name="connsiteX6" fmla="*/ 6456218 w 6526360"/>
              <a:gd name="connsiteY6" fmla="*/ 886691 h 4447309"/>
              <a:gd name="connsiteX7" fmla="*/ 1787236 w 6526360"/>
              <a:gd name="connsiteY7" fmla="*/ 886691 h 4447309"/>
              <a:gd name="connsiteX8" fmla="*/ 1745673 w 6526360"/>
              <a:gd name="connsiteY8" fmla="*/ 55418 h 4447309"/>
              <a:gd name="connsiteX9" fmla="*/ 1717964 w 6526360"/>
              <a:gd name="connsiteY9" fmla="*/ 55418 h 4447309"/>
              <a:gd name="connsiteX10" fmla="*/ 1787236 w 6526360"/>
              <a:gd name="connsiteY10" fmla="*/ 55418 h 4447309"/>
              <a:gd name="connsiteX0" fmla="*/ 1828800 w 6986442"/>
              <a:gd name="connsiteY0" fmla="*/ 0 h 4447309"/>
              <a:gd name="connsiteX1" fmla="*/ 775855 w 6986442"/>
              <a:gd name="connsiteY1" fmla="*/ 1787236 h 4447309"/>
              <a:gd name="connsiteX2" fmla="*/ 0 w 6986442"/>
              <a:gd name="connsiteY2" fmla="*/ 4433455 h 4447309"/>
              <a:gd name="connsiteX3" fmla="*/ 6511636 w 6986442"/>
              <a:gd name="connsiteY3" fmla="*/ 4447309 h 4447309"/>
              <a:gd name="connsiteX4" fmla="*/ 6470073 w 6986442"/>
              <a:gd name="connsiteY4" fmla="*/ 3255809 h 4447309"/>
              <a:gd name="connsiteX5" fmla="*/ 6456218 w 6986442"/>
              <a:gd name="connsiteY5" fmla="*/ 2854036 h 4447309"/>
              <a:gd name="connsiteX6" fmla="*/ 5832764 w 6986442"/>
              <a:gd name="connsiteY6" fmla="*/ 886691 h 4447309"/>
              <a:gd name="connsiteX7" fmla="*/ 6456218 w 6986442"/>
              <a:gd name="connsiteY7" fmla="*/ 886691 h 4447309"/>
              <a:gd name="connsiteX8" fmla="*/ 1787236 w 6986442"/>
              <a:gd name="connsiteY8" fmla="*/ 886691 h 4447309"/>
              <a:gd name="connsiteX9" fmla="*/ 1745673 w 6986442"/>
              <a:gd name="connsiteY9" fmla="*/ 55418 h 4447309"/>
              <a:gd name="connsiteX10" fmla="*/ 1717964 w 6986442"/>
              <a:gd name="connsiteY10" fmla="*/ 55418 h 4447309"/>
              <a:gd name="connsiteX11" fmla="*/ 1787236 w 6986442"/>
              <a:gd name="connsiteY11" fmla="*/ 55418 h 4447309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70073 w 6511636"/>
              <a:gd name="connsiteY4" fmla="*/ 3255809 h 4447309"/>
              <a:gd name="connsiteX5" fmla="*/ 6456218 w 6511636"/>
              <a:gd name="connsiteY5" fmla="*/ 2854036 h 4447309"/>
              <a:gd name="connsiteX6" fmla="*/ 5832764 w 6511636"/>
              <a:gd name="connsiteY6" fmla="*/ 886691 h 4447309"/>
              <a:gd name="connsiteX7" fmla="*/ 6456218 w 6511636"/>
              <a:gd name="connsiteY7" fmla="*/ 886691 h 4447309"/>
              <a:gd name="connsiteX8" fmla="*/ 1787236 w 6511636"/>
              <a:gd name="connsiteY8" fmla="*/ 886691 h 4447309"/>
              <a:gd name="connsiteX9" fmla="*/ 1745673 w 6511636"/>
              <a:gd name="connsiteY9" fmla="*/ 55418 h 4447309"/>
              <a:gd name="connsiteX10" fmla="*/ 1717964 w 6511636"/>
              <a:gd name="connsiteY10" fmla="*/ 55418 h 4447309"/>
              <a:gd name="connsiteX11" fmla="*/ 1787236 w 6511636"/>
              <a:gd name="connsiteY11" fmla="*/ 55418 h 4447309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70073 w 6511636"/>
              <a:gd name="connsiteY4" fmla="*/ 3255809 h 4447309"/>
              <a:gd name="connsiteX5" fmla="*/ 6456218 w 6511636"/>
              <a:gd name="connsiteY5" fmla="*/ 2854036 h 4447309"/>
              <a:gd name="connsiteX6" fmla="*/ 5832764 w 6511636"/>
              <a:gd name="connsiteY6" fmla="*/ 886691 h 4447309"/>
              <a:gd name="connsiteX7" fmla="*/ 6456218 w 6511636"/>
              <a:gd name="connsiteY7" fmla="*/ 886691 h 4447309"/>
              <a:gd name="connsiteX8" fmla="*/ 1787236 w 6511636"/>
              <a:gd name="connsiteY8" fmla="*/ 886691 h 4447309"/>
              <a:gd name="connsiteX9" fmla="*/ 1745673 w 6511636"/>
              <a:gd name="connsiteY9" fmla="*/ 55418 h 4447309"/>
              <a:gd name="connsiteX10" fmla="*/ 1717964 w 6511636"/>
              <a:gd name="connsiteY10" fmla="*/ 55418 h 4447309"/>
              <a:gd name="connsiteX11" fmla="*/ 1787236 w 6511636"/>
              <a:gd name="connsiteY11" fmla="*/ 55418 h 4447309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56218 w 6511636"/>
              <a:gd name="connsiteY4" fmla="*/ 2854036 h 4447309"/>
              <a:gd name="connsiteX5" fmla="*/ 5832764 w 6511636"/>
              <a:gd name="connsiteY5" fmla="*/ 886691 h 4447309"/>
              <a:gd name="connsiteX6" fmla="*/ 6456218 w 6511636"/>
              <a:gd name="connsiteY6" fmla="*/ 886691 h 4447309"/>
              <a:gd name="connsiteX7" fmla="*/ 1787236 w 6511636"/>
              <a:gd name="connsiteY7" fmla="*/ 886691 h 4447309"/>
              <a:gd name="connsiteX8" fmla="*/ 1745673 w 6511636"/>
              <a:gd name="connsiteY8" fmla="*/ 55418 h 4447309"/>
              <a:gd name="connsiteX9" fmla="*/ 1717964 w 6511636"/>
              <a:gd name="connsiteY9" fmla="*/ 55418 h 4447309"/>
              <a:gd name="connsiteX10" fmla="*/ 1787236 w 6511636"/>
              <a:gd name="connsiteY10" fmla="*/ 55418 h 4447309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56218 w 6511636"/>
              <a:gd name="connsiteY4" fmla="*/ 2854036 h 4447309"/>
              <a:gd name="connsiteX5" fmla="*/ 5832764 w 6511636"/>
              <a:gd name="connsiteY5" fmla="*/ 886691 h 4447309"/>
              <a:gd name="connsiteX6" fmla="*/ 6456218 w 6511636"/>
              <a:gd name="connsiteY6" fmla="*/ 886691 h 4447309"/>
              <a:gd name="connsiteX7" fmla="*/ 1787236 w 6511636"/>
              <a:gd name="connsiteY7" fmla="*/ 886691 h 4447309"/>
              <a:gd name="connsiteX8" fmla="*/ 1745673 w 6511636"/>
              <a:gd name="connsiteY8" fmla="*/ 55418 h 4447309"/>
              <a:gd name="connsiteX9" fmla="*/ 1717964 w 6511636"/>
              <a:gd name="connsiteY9" fmla="*/ 55418 h 4447309"/>
              <a:gd name="connsiteX0" fmla="*/ 1828800 w 6511636"/>
              <a:gd name="connsiteY0" fmla="*/ 6158 h 4453467"/>
              <a:gd name="connsiteX1" fmla="*/ 775855 w 6511636"/>
              <a:gd name="connsiteY1" fmla="*/ 1793394 h 4453467"/>
              <a:gd name="connsiteX2" fmla="*/ 0 w 6511636"/>
              <a:gd name="connsiteY2" fmla="*/ 4439613 h 4453467"/>
              <a:gd name="connsiteX3" fmla="*/ 6511636 w 6511636"/>
              <a:gd name="connsiteY3" fmla="*/ 4453467 h 4453467"/>
              <a:gd name="connsiteX4" fmla="*/ 6456218 w 6511636"/>
              <a:gd name="connsiteY4" fmla="*/ 2860194 h 4453467"/>
              <a:gd name="connsiteX5" fmla="*/ 5832764 w 6511636"/>
              <a:gd name="connsiteY5" fmla="*/ 892849 h 4453467"/>
              <a:gd name="connsiteX6" fmla="*/ 6456218 w 6511636"/>
              <a:gd name="connsiteY6" fmla="*/ 892849 h 4453467"/>
              <a:gd name="connsiteX7" fmla="*/ 1787236 w 6511636"/>
              <a:gd name="connsiteY7" fmla="*/ 892849 h 4453467"/>
              <a:gd name="connsiteX8" fmla="*/ 1745673 w 6511636"/>
              <a:gd name="connsiteY8" fmla="*/ 61576 h 4453467"/>
              <a:gd name="connsiteX9" fmla="*/ 1717964 w 6511636"/>
              <a:gd name="connsiteY9" fmla="*/ 61576 h 4453467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56218 w 6511636"/>
              <a:gd name="connsiteY4" fmla="*/ 2854036 h 4447309"/>
              <a:gd name="connsiteX5" fmla="*/ 5832764 w 6511636"/>
              <a:gd name="connsiteY5" fmla="*/ 886691 h 4447309"/>
              <a:gd name="connsiteX6" fmla="*/ 6456218 w 6511636"/>
              <a:gd name="connsiteY6" fmla="*/ 886691 h 4447309"/>
              <a:gd name="connsiteX7" fmla="*/ 1787236 w 6511636"/>
              <a:gd name="connsiteY7" fmla="*/ 886691 h 4447309"/>
              <a:gd name="connsiteX8" fmla="*/ 1745673 w 6511636"/>
              <a:gd name="connsiteY8" fmla="*/ 55418 h 4447309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56218 w 6511636"/>
              <a:gd name="connsiteY4" fmla="*/ 2854036 h 4447309"/>
              <a:gd name="connsiteX5" fmla="*/ 5832764 w 6511636"/>
              <a:gd name="connsiteY5" fmla="*/ 886691 h 4447309"/>
              <a:gd name="connsiteX6" fmla="*/ 6456218 w 6511636"/>
              <a:gd name="connsiteY6" fmla="*/ 886691 h 4447309"/>
              <a:gd name="connsiteX7" fmla="*/ 1787236 w 6511636"/>
              <a:gd name="connsiteY7" fmla="*/ 886691 h 4447309"/>
              <a:gd name="connsiteX8" fmla="*/ 1745673 w 6511636"/>
              <a:gd name="connsiteY8" fmla="*/ 55418 h 4447309"/>
              <a:gd name="connsiteX0" fmla="*/ 1828800 w 6511636"/>
              <a:gd name="connsiteY0" fmla="*/ 0 h 4447309"/>
              <a:gd name="connsiteX1" fmla="*/ 775855 w 6511636"/>
              <a:gd name="connsiteY1" fmla="*/ 1787236 h 4447309"/>
              <a:gd name="connsiteX2" fmla="*/ 0 w 6511636"/>
              <a:gd name="connsiteY2" fmla="*/ 4433455 h 4447309"/>
              <a:gd name="connsiteX3" fmla="*/ 6511636 w 6511636"/>
              <a:gd name="connsiteY3" fmla="*/ 4447309 h 4447309"/>
              <a:gd name="connsiteX4" fmla="*/ 6456218 w 6511636"/>
              <a:gd name="connsiteY4" fmla="*/ 2854036 h 4447309"/>
              <a:gd name="connsiteX5" fmla="*/ 5832764 w 6511636"/>
              <a:gd name="connsiteY5" fmla="*/ 886691 h 4447309"/>
              <a:gd name="connsiteX6" fmla="*/ 6456218 w 6511636"/>
              <a:gd name="connsiteY6" fmla="*/ 886691 h 4447309"/>
              <a:gd name="connsiteX7" fmla="*/ 1787236 w 6511636"/>
              <a:gd name="connsiteY7" fmla="*/ 886691 h 4447309"/>
              <a:gd name="connsiteX0" fmla="*/ 1828800 w 6515191"/>
              <a:gd name="connsiteY0" fmla="*/ 0 h 4447309"/>
              <a:gd name="connsiteX1" fmla="*/ 775855 w 6515191"/>
              <a:gd name="connsiteY1" fmla="*/ 1787236 h 4447309"/>
              <a:gd name="connsiteX2" fmla="*/ 0 w 6515191"/>
              <a:gd name="connsiteY2" fmla="*/ 4433455 h 4447309"/>
              <a:gd name="connsiteX3" fmla="*/ 6511636 w 6515191"/>
              <a:gd name="connsiteY3" fmla="*/ 4447309 h 4447309"/>
              <a:gd name="connsiteX4" fmla="*/ 6456218 w 6515191"/>
              <a:gd name="connsiteY4" fmla="*/ 2854036 h 4447309"/>
              <a:gd name="connsiteX5" fmla="*/ 5902037 w 6515191"/>
              <a:gd name="connsiteY5" fmla="*/ 595746 h 4447309"/>
              <a:gd name="connsiteX6" fmla="*/ 6456218 w 6515191"/>
              <a:gd name="connsiteY6" fmla="*/ 886691 h 4447309"/>
              <a:gd name="connsiteX7" fmla="*/ 1787236 w 6515191"/>
              <a:gd name="connsiteY7" fmla="*/ 886691 h 4447309"/>
              <a:gd name="connsiteX0" fmla="*/ 1828800 w 6515191"/>
              <a:gd name="connsiteY0" fmla="*/ 0 h 4447309"/>
              <a:gd name="connsiteX1" fmla="*/ 775855 w 6515191"/>
              <a:gd name="connsiteY1" fmla="*/ 1787236 h 4447309"/>
              <a:gd name="connsiteX2" fmla="*/ 0 w 6515191"/>
              <a:gd name="connsiteY2" fmla="*/ 4433455 h 4447309"/>
              <a:gd name="connsiteX3" fmla="*/ 6511636 w 6515191"/>
              <a:gd name="connsiteY3" fmla="*/ 4447309 h 4447309"/>
              <a:gd name="connsiteX4" fmla="*/ 6456218 w 6515191"/>
              <a:gd name="connsiteY4" fmla="*/ 2854036 h 4447309"/>
              <a:gd name="connsiteX5" fmla="*/ 5902037 w 6515191"/>
              <a:gd name="connsiteY5" fmla="*/ 595746 h 4447309"/>
              <a:gd name="connsiteX6" fmla="*/ 6456218 w 6515191"/>
              <a:gd name="connsiteY6" fmla="*/ 886691 h 4447309"/>
              <a:gd name="connsiteX7" fmla="*/ 1787236 w 6515191"/>
              <a:gd name="connsiteY7" fmla="*/ 886691 h 4447309"/>
              <a:gd name="connsiteX0" fmla="*/ 1828800 w 6515191"/>
              <a:gd name="connsiteY0" fmla="*/ 0 h 4447309"/>
              <a:gd name="connsiteX1" fmla="*/ 775855 w 6515191"/>
              <a:gd name="connsiteY1" fmla="*/ 1787236 h 4447309"/>
              <a:gd name="connsiteX2" fmla="*/ 0 w 6515191"/>
              <a:gd name="connsiteY2" fmla="*/ 4433455 h 4447309"/>
              <a:gd name="connsiteX3" fmla="*/ 6511636 w 6515191"/>
              <a:gd name="connsiteY3" fmla="*/ 4447309 h 4447309"/>
              <a:gd name="connsiteX4" fmla="*/ 6456218 w 6515191"/>
              <a:gd name="connsiteY4" fmla="*/ 2854036 h 4447309"/>
              <a:gd name="connsiteX5" fmla="*/ 5902037 w 6515191"/>
              <a:gd name="connsiteY5" fmla="*/ 595746 h 4447309"/>
              <a:gd name="connsiteX6" fmla="*/ 6456218 w 6515191"/>
              <a:gd name="connsiteY6" fmla="*/ 886691 h 4447309"/>
              <a:gd name="connsiteX0" fmla="*/ 1911928 w 6515191"/>
              <a:gd name="connsiteY0" fmla="*/ 0 h 4793673"/>
              <a:gd name="connsiteX1" fmla="*/ 775855 w 6515191"/>
              <a:gd name="connsiteY1" fmla="*/ 2133600 h 4793673"/>
              <a:gd name="connsiteX2" fmla="*/ 0 w 6515191"/>
              <a:gd name="connsiteY2" fmla="*/ 4779819 h 4793673"/>
              <a:gd name="connsiteX3" fmla="*/ 6511636 w 6515191"/>
              <a:gd name="connsiteY3" fmla="*/ 4793673 h 4793673"/>
              <a:gd name="connsiteX4" fmla="*/ 6456218 w 6515191"/>
              <a:gd name="connsiteY4" fmla="*/ 3200400 h 4793673"/>
              <a:gd name="connsiteX5" fmla="*/ 5902037 w 6515191"/>
              <a:gd name="connsiteY5" fmla="*/ 942110 h 4793673"/>
              <a:gd name="connsiteX6" fmla="*/ 6456218 w 6515191"/>
              <a:gd name="connsiteY6" fmla="*/ 1233055 h 4793673"/>
              <a:gd name="connsiteX0" fmla="*/ 1911928 w 6515191"/>
              <a:gd name="connsiteY0" fmla="*/ 0 h 4793673"/>
              <a:gd name="connsiteX1" fmla="*/ 775855 w 6515191"/>
              <a:gd name="connsiteY1" fmla="*/ 2133600 h 4793673"/>
              <a:gd name="connsiteX2" fmla="*/ 0 w 6515191"/>
              <a:gd name="connsiteY2" fmla="*/ 4779819 h 4793673"/>
              <a:gd name="connsiteX3" fmla="*/ 6511636 w 6515191"/>
              <a:gd name="connsiteY3" fmla="*/ 4793673 h 4793673"/>
              <a:gd name="connsiteX4" fmla="*/ 6456218 w 6515191"/>
              <a:gd name="connsiteY4" fmla="*/ 3200400 h 4793673"/>
              <a:gd name="connsiteX5" fmla="*/ 5902037 w 6515191"/>
              <a:gd name="connsiteY5" fmla="*/ 942110 h 4793673"/>
              <a:gd name="connsiteX6" fmla="*/ 6456218 w 6515191"/>
              <a:gd name="connsiteY6" fmla="*/ 1233055 h 4793673"/>
              <a:gd name="connsiteX0" fmla="*/ 1911928 w 6515191"/>
              <a:gd name="connsiteY0" fmla="*/ 0 h 4793673"/>
              <a:gd name="connsiteX1" fmla="*/ 775855 w 6515191"/>
              <a:gd name="connsiteY1" fmla="*/ 2133600 h 4793673"/>
              <a:gd name="connsiteX2" fmla="*/ 0 w 6515191"/>
              <a:gd name="connsiteY2" fmla="*/ 4779819 h 4793673"/>
              <a:gd name="connsiteX3" fmla="*/ 6511636 w 6515191"/>
              <a:gd name="connsiteY3" fmla="*/ 4793673 h 4793673"/>
              <a:gd name="connsiteX4" fmla="*/ 6456218 w 6515191"/>
              <a:gd name="connsiteY4" fmla="*/ 3200400 h 4793673"/>
              <a:gd name="connsiteX5" fmla="*/ 5902037 w 6515191"/>
              <a:gd name="connsiteY5" fmla="*/ 942110 h 479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15191" h="4793673">
                <a:moveTo>
                  <a:pt x="1911928" y="0"/>
                </a:moveTo>
                <a:lnTo>
                  <a:pt x="775855" y="2133600"/>
                </a:lnTo>
                <a:lnTo>
                  <a:pt x="0" y="4779819"/>
                </a:lnTo>
                <a:lnTo>
                  <a:pt x="6511636" y="4793673"/>
                </a:lnTo>
                <a:cubicBezTo>
                  <a:pt x="6493163" y="4262582"/>
                  <a:pt x="6557818" y="3842327"/>
                  <a:pt x="6456218" y="3200400"/>
                </a:cubicBezTo>
                <a:cubicBezTo>
                  <a:pt x="6354618" y="2558473"/>
                  <a:pt x="6109855" y="1597892"/>
                  <a:pt x="5902037" y="942110"/>
                </a:cubicBezTo>
              </a:path>
            </a:pathLst>
          </a:custGeom>
          <a:noFill/>
          <a:ln w="63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endParaRPr lang="pt-BR"/>
          </a:p>
        </p:txBody>
      </p:sp>
      <p:sp>
        <p:nvSpPr>
          <p:cNvPr id="25" name="CaixaDeTexto 24"/>
          <p:cNvSpPr txBox="1">
            <a:spLocks noChangeArrowheads="1"/>
          </p:cNvSpPr>
          <p:nvPr/>
        </p:nvSpPr>
        <p:spPr bwMode="auto">
          <a:xfrm>
            <a:off x="4427538" y="6340475"/>
            <a:ext cx="1508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400">
                <a:solidFill>
                  <a:schemeClr val="bg1"/>
                </a:solidFill>
              </a:rPr>
              <a:t>Área de Fundeio</a:t>
            </a:r>
            <a:endParaRPr lang="pt-BR" sz="1400">
              <a:solidFill>
                <a:schemeClr val="bg1"/>
              </a:solidFill>
            </a:endParaRPr>
          </a:p>
        </p:txBody>
      </p:sp>
      <p:grpSp>
        <p:nvGrpSpPr>
          <p:cNvPr id="23557" name="Grupo 19"/>
          <p:cNvGrpSpPr>
            <a:grpSpLocks/>
          </p:cNvGrpSpPr>
          <p:nvPr/>
        </p:nvGrpSpPr>
        <p:grpSpPr bwMode="auto">
          <a:xfrm>
            <a:off x="2144713" y="339725"/>
            <a:ext cx="4089400" cy="3979863"/>
            <a:chOff x="2145321" y="339071"/>
            <a:chExt cx="4088530" cy="3980009"/>
          </a:xfrm>
        </p:grpSpPr>
        <p:pic>
          <p:nvPicPr>
            <p:cNvPr id="23586" name="Imagem 7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45321" y="3068960"/>
              <a:ext cx="482463" cy="568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87" name="Imagem 25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18398" y="339071"/>
              <a:ext cx="469850" cy="5539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88" name="Imagem 2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4001" y="1793501"/>
              <a:ext cx="469850" cy="5539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589" name="Grupo 16"/>
            <p:cNvGrpSpPr>
              <a:grpSpLocks/>
            </p:cNvGrpSpPr>
            <p:nvPr/>
          </p:nvGrpSpPr>
          <p:grpSpPr bwMode="auto">
            <a:xfrm>
              <a:off x="5736535" y="3729321"/>
              <a:ext cx="478613" cy="589759"/>
              <a:chOff x="9390822" y="3428463"/>
              <a:chExt cx="553929" cy="741026"/>
            </a:xfrm>
          </p:grpSpPr>
          <p:grpSp>
            <p:nvGrpSpPr>
              <p:cNvPr id="6" name="Grupo 11"/>
              <p:cNvGrpSpPr/>
              <p:nvPr/>
            </p:nvGrpSpPr>
            <p:grpSpPr>
              <a:xfrm>
                <a:off x="9390822" y="3428463"/>
                <a:ext cx="553929" cy="720617"/>
                <a:chOff x="9390822" y="3428463"/>
                <a:chExt cx="553929" cy="720617"/>
              </a:xfrm>
              <a:solidFill>
                <a:schemeClr val="tx1"/>
              </a:solidFill>
            </p:grpSpPr>
            <p:sp>
              <p:nvSpPr>
                <p:cNvPr id="10" name="Elipse 9"/>
                <p:cNvSpPr/>
                <p:nvPr/>
              </p:nvSpPr>
              <p:spPr>
                <a:xfrm>
                  <a:off x="9390822" y="3428463"/>
                  <a:ext cx="553929" cy="55392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pt-BR"/>
                </a:p>
              </p:txBody>
            </p:sp>
            <p:sp>
              <p:nvSpPr>
                <p:cNvPr id="11" name="Retângulo 10"/>
                <p:cNvSpPr/>
                <p:nvPr/>
              </p:nvSpPr>
              <p:spPr>
                <a:xfrm>
                  <a:off x="9557260" y="3789577"/>
                  <a:ext cx="234925" cy="359503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pt-BR"/>
                </a:p>
              </p:txBody>
            </p:sp>
          </p:grpSp>
          <p:sp>
            <p:nvSpPr>
              <p:cNvPr id="13" name="Triângulo isósceles 12"/>
              <p:cNvSpPr/>
              <p:nvPr/>
            </p:nvSpPr>
            <p:spPr>
              <a:xfrm>
                <a:off x="9468591" y="3880249"/>
                <a:ext cx="405960" cy="28924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/>
              </a:p>
            </p:txBody>
          </p:sp>
        </p:grpSp>
      </p:grpSp>
      <p:sp>
        <p:nvSpPr>
          <p:cNvPr id="30" name="Elipse 29"/>
          <p:cNvSpPr/>
          <p:nvPr/>
        </p:nvSpPr>
        <p:spPr>
          <a:xfrm>
            <a:off x="2627313" y="-1179513"/>
            <a:ext cx="6529387" cy="6480176"/>
          </a:xfrm>
          <a:prstGeom prst="ellipse">
            <a:avLst/>
          </a:prstGeom>
          <a:solidFill>
            <a:srgbClr val="00FF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32" name="Elipse 31"/>
          <p:cNvSpPr/>
          <p:nvPr/>
        </p:nvSpPr>
        <p:spPr>
          <a:xfrm>
            <a:off x="2538413" y="-2187575"/>
            <a:ext cx="5634037" cy="5592763"/>
          </a:xfrm>
          <a:prstGeom prst="ellipse">
            <a:avLst/>
          </a:prstGeom>
          <a:solidFill>
            <a:srgbClr val="00FF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23560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732369">
            <a:off x="7092950" y="6169025"/>
            <a:ext cx="325438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Imagem 3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1125" y="4652963"/>
            <a:ext cx="325438" cy="6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Imagem 3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01938" y="5637213"/>
            <a:ext cx="327025" cy="6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Imagem 3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65450" y="6169025"/>
            <a:ext cx="454025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4" name="Imagem 37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832522">
            <a:off x="6205538" y="5741988"/>
            <a:ext cx="365125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5" name="Imagem 3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8" y="5068888"/>
            <a:ext cx="327025" cy="6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6" name="Imagem 39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47189" flipV="1">
            <a:off x="4435475" y="2641600"/>
            <a:ext cx="220663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7" name="Imagem 40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47788" y="5233988"/>
            <a:ext cx="2000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8" name="Imagem 4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325308">
            <a:off x="8459788" y="4159250"/>
            <a:ext cx="327025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Elipse 27"/>
          <p:cNvSpPr/>
          <p:nvPr/>
        </p:nvSpPr>
        <p:spPr>
          <a:xfrm>
            <a:off x="-1160463" y="-425450"/>
            <a:ext cx="7348538" cy="7515225"/>
          </a:xfrm>
          <a:prstGeom prst="ellipse">
            <a:avLst/>
          </a:prstGeom>
          <a:solidFill>
            <a:srgbClr val="00FF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9" name="Elipse 28"/>
          <p:cNvSpPr/>
          <p:nvPr/>
        </p:nvSpPr>
        <p:spPr>
          <a:xfrm>
            <a:off x="2897188" y="893763"/>
            <a:ext cx="6121400" cy="6076950"/>
          </a:xfrm>
          <a:prstGeom prst="ellipse">
            <a:avLst/>
          </a:prstGeom>
          <a:solidFill>
            <a:srgbClr val="00FF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Retângulo de cantos arredondados 20"/>
          <p:cNvSpPr/>
          <p:nvPr/>
        </p:nvSpPr>
        <p:spPr>
          <a:xfrm>
            <a:off x="188840" y="116632"/>
            <a:ext cx="2056248" cy="1296144"/>
          </a:xfrm>
          <a:prstGeom prst="roundRect">
            <a:avLst/>
          </a:prstGeom>
          <a:solidFill>
            <a:schemeClr val="bg2">
              <a:lumMod val="10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2400"/>
          </a:p>
        </p:txBody>
      </p:sp>
      <p:sp>
        <p:nvSpPr>
          <p:cNvPr id="19" name="CaixaDeTexto 18"/>
          <p:cNvSpPr txBox="1"/>
          <p:nvPr/>
        </p:nvSpPr>
        <p:spPr>
          <a:xfrm>
            <a:off x="107950" y="188913"/>
            <a:ext cx="2243138" cy="1062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sz="1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VTMIS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sz="1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Controle do 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sz="140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ACESSO MARÍTIMO</a:t>
            </a:r>
            <a:endParaRPr lang="pt-BR" sz="1400" b="1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sp>
        <p:nvSpPr>
          <p:cNvPr id="23575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8694261B-1A14-4EF3-A445-4F7E4C808931}" type="slidenum">
              <a:rPr lang="pt-BR" sz="1200">
                <a:solidFill>
                  <a:schemeClr val="bg1"/>
                </a:solidFill>
              </a:rPr>
              <a:pPr algn="r" eaLnBrk="1" hangingPunct="1"/>
              <a:t>18</a:t>
            </a:fld>
            <a:endParaRPr lang="pt-BR" sz="1200">
              <a:solidFill>
                <a:schemeClr val="bg1"/>
              </a:solidFill>
            </a:endParaRPr>
          </a:p>
        </p:txBody>
      </p:sp>
      <p:grpSp>
        <p:nvGrpSpPr>
          <p:cNvPr id="7" name="Grupo 33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23578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23580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23583" name="Imagem 76"/>
                <p:cNvPicPr>
                  <a:picLocks noChangeAspect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41" name="Conector reto 40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Retângulo 41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38" name="Retângulo 37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3582" name="Imagem 75"/>
              <p:cNvPicPr>
                <a:picLocks noChangeAspect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6" name="Retângulo 35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3577" name="CaixaDeTexto 42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1" presetClass="entr" presetSubtype="1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 animBg="1"/>
      <p:bldP spid="32" grpId="0" animBg="1"/>
      <p:bldP spid="28" grpId="0" animBg="1"/>
      <p:bldP spid="29" grpId="0" animBg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etângulo 120"/>
          <p:cNvSpPr/>
          <p:nvPr/>
        </p:nvSpPr>
        <p:spPr>
          <a:xfrm>
            <a:off x="179388" y="4414838"/>
            <a:ext cx="8613775" cy="17653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0" name="Retângulo 119"/>
          <p:cNvSpPr/>
          <p:nvPr/>
        </p:nvSpPr>
        <p:spPr>
          <a:xfrm>
            <a:off x="179388" y="2390775"/>
            <a:ext cx="8613775" cy="11715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179388" y="815975"/>
            <a:ext cx="8613775" cy="10382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4581" name="Freeform 26"/>
          <p:cNvSpPr>
            <a:spLocks/>
          </p:cNvSpPr>
          <p:nvPr/>
        </p:nvSpPr>
        <p:spPr bwMode="auto">
          <a:xfrm>
            <a:off x="917575" y="1581150"/>
            <a:ext cx="1033463" cy="52388"/>
          </a:xfrm>
          <a:custGeom>
            <a:avLst/>
            <a:gdLst>
              <a:gd name="T0" fmla="*/ 0 w 777"/>
              <a:gd name="T1" fmla="*/ 0 h 36"/>
              <a:gd name="T2" fmla="*/ 2147483647 w 777"/>
              <a:gd name="T3" fmla="*/ 0 h 36"/>
              <a:gd name="T4" fmla="*/ 2147483647 w 777"/>
              <a:gd name="T5" fmla="*/ 2147483647 h 36"/>
              <a:gd name="T6" fmla="*/ 2147483647 w 777"/>
              <a:gd name="T7" fmla="*/ 2147483647 h 36"/>
              <a:gd name="T8" fmla="*/ 0 w 777"/>
              <a:gd name="T9" fmla="*/ 0 h 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77"/>
              <a:gd name="T16" fmla="*/ 0 h 36"/>
              <a:gd name="T17" fmla="*/ 777 w 777"/>
              <a:gd name="T18" fmla="*/ 36 h 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77" h="36">
                <a:moveTo>
                  <a:pt x="0" y="0"/>
                </a:moveTo>
                <a:lnTo>
                  <a:pt x="777" y="0"/>
                </a:lnTo>
                <a:lnTo>
                  <a:pt x="777" y="36"/>
                </a:lnTo>
                <a:lnTo>
                  <a:pt x="3" y="3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12700">
            <a:noFill/>
            <a:round/>
            <a:headEnd type="none" w="sm" len="sm"/>
            <a:tailEnd type="none" w="sm" len="sm"/>
          </a:ln>
        </p:spPr>
        <p:txBody>
          <a:bodyPr lIns="54864" tIns="27432" rIns="54864" bIns="27432" anchor="ctr"/>
          <a:lstStyle/>
          <a:p>
            <a:endParaRPr lang="pt-BR"/>
          </a:p>
        </p:txBody>
      </p:sp>
      <p:sp>
        <p:nvSpPr>
          <p:cNvPr id="24582" name="AutoShape 100"/>
          <p:cNvSpPr>
            <a:spLocks noChangeAspect="1" noChangeArrowheads="1" noTextEdit="1"/>
          </p:cNvSpPr>
          <p:nvPr/>
        </p:nvSpPr>
        <p:spPr bwMode="auto">
          <a:xfrm>
            <a:off x="1263650" y="587375"/>
            <a:ext cx="74834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4583" name="Rectangle 3"/>
          <p:cNvSpPr>
            <a:spLocks noChangeArrowheads="1"/>
          </p:cNvSpPr>
          <p:nvPr/>
        </p:nvSpPr>
        <p:spPr bwMode="auto">
          <a:xfrm>
            <a:off x="250825" y="4413250"/>
            <a:ext cx="3622675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84" name="Rectangle 4"/>
          <p:cNvSpPr>
            <a:spLocks noChangeArrowheads="1"/>
          </p:cNvSpPr>
          <p:nvPr/>
        </p:nvSpPr>
        <p:spPr bwMode="auto">
          <a:xfrm>
            <a:off x="250825" y="3686175"/>
            <a:ext cx="3622675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85" name="Rectangle 5"/>
          <p:cNvSpPr>
            <a:spLocks noChangeArrowheads="1"/>
          </p:cNvSpPr>
          <p:nvPr/>
        </p:nvSpPr>
        <p:spPr bwMode="auto">
          <a:xfrm>
            <a:off x="250825" y="2978150"/>
            <a:ext cx="3622675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86" name="Rectangle 6"/>
          <p:cNvSpPr>
            <a:spLocks noChangeArrowheads="1"/>
          </p:cNvSpPr>
          <p:nvPr/>
        </p:nvSpPr>
        <p:spPr bwMode="auto">
          <a:xfrm>
            <a:off x="250825" y="2432050"/>
            <a:ext cx="3622675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87" name="Rectangle 7"/>
          <p:cNvSpPr>
            <a:spLocks noChangeArrowheads="1"/>
          </p:cNvSpPr>
          <p:nvPr/>
        </p:nvSpPr>
        <p:spPr bwMode="auto">
          <a:xfrm>
            <a:off x="250825" y="1906588"/>
            <a:ext cx="3622675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88" name="Rectangle 8"/>
          <p:cNvSpPr>
            <a:spLocks noChangeArrowheads="1"/>
          </p:cNvSpPr>
          <p:nvPr/>
        </p:nvSpPr>
        <p:spPr bwMode="auto">
          <a:xfrm>
            <a:off x="250825" y="1312863"/>
            <a:ext cx="3622675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89" name="Rectangle 9"/>
          <p:cNvSpPr>
            <a:spLocks noChangeArrowheads="1"/>
          </p:cNvSpPr>
          <p:nvPr/>
        </p:nvSpPr>
        <p:spPr bwMode="auto">
          <a:xfrm>
            <a:off x="250825" y="874713"/>
            <a:ext cx="3622675" cy="438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endParaRPr lang="en-US" sz="1200"/>
          </a:p>
        </p:txBody>
      </p:sp>
      <p:sp>
        <p:nvSpPr>
          <p:cNvPr id="24590" name="Rectangle 10"/>
          <p:cNvSpPr>
            <a:spLocks noChangeArrowheads="1"/>
          </p:cNvSpPr>
          <p:nvPr/>
        </p:nvSpPr>
        <p:spPr bwMode="auto">
          <a:xfrm>
            <a:off x="260350" y="352425"/>
            <a:ext cx="1049338" cy="436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r>
              <a:rPr lang="pt-BR" sz="1000" b="1">
                <a:solidFill>
                  <a:srgbClr val="000000"/>
                </a:solidFill>
              </a:rPr>
              <a:t>GERAÇÃO</a:t>
            </a:r>
            <a:endParaRPr lang="pt-BR" sz="1000"/>
          </a:p>
        </p:txBody>
      </p:sp>
      <p:sp>
        <p:nvSpPr>
          <p:cNvPr id="24591" name="Rectangle 11"/>
          <p:cNvSpPr>
            <a:spLocks noChangeArrowheads="1"/>
          </p:cNvSpPr>
          <p:nvPr/>
        </p:nvSpPr>
        <p:spPr bwMode="auto">
          <a:xfrm>
            <a:off x="8129588" y="4537075"/>
            <a:ext cx="663575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28 (+)</a:t>
            </a:r>
            <a:endParaRPr lang="pt-BR" sz="1000"/>
          </a:p>
        </p:txBody>
      </p:sp>
      <p:sp>
        <p:nvSpPr>
          <p:cNvPr id="24592" name="Rectangle 12"/>
          <p:cNvSpPr>
            <a:spLocks noChangeArrowheads="1"/>
          </p:cNvSpPr>
          <p:nvPr/>
        </p:nvSpPr>
        <p:spPr bwMode="auto">
          <a:xfrm>
            <a:off x="7462838" y="4537075"/>
            <a:ext cx="604837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6.000</a:t>
            </a:r>
            <a:endParaRPr lang="pt-BR" sz="1000"/>
          </a:p>
          <a:p>
            <a:pPr algn="ctr"/>
            <a:r>
              <a:rPr lang="pt-BR" sz="1000">
                <a:solidFill>
                  <a:srgbClr val="000000"/>
                </a:solidFill>
              </a:rPr>
              <a:t>12.000</a:t>
            </a:r>
            <a:endParaRPr lang="pt-BR" sz="1000"/>
          </a:p>
        </p:txBody>
      </p:sp>
      <p:sp>
        <p:nvSpPr>
          <p:cNvPr id="24593" name="Rectangle 13"/>
          <p:cNvSpPr>
            <a:spLocks noChangeArrowheads="1"/>
          </p:cNvSpPr>
          <p:nvPr/>
        </p:nvSpPr>
        <p:spPr bwMode="auto">
          <a:xfrm>
            <a:off x="6859588" y="4537075"/>
            <a:ext cx="603250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14,0m</a:t>
            </a:r>
            <a:endParaRPr lang="pt-BR" sz="1000"/>
          </a:p>
          <a:p>
            <a:pPr algn="ctr"/>
            <a:r>
              <a:rPr lang="pt-BR" sz="1000">
                <a:solidFill>
                  <a:srgbClr val="000000"/>
                </a:solidFill>
              </a:rPr>
              <a:t>15,0m</a:t>
            </a:r>
            <a:endParaRPr lang="pt-BR" sz="1000"/>
          </a:p>
        </p:txBody>
      </p:sp>
      <p:sp>
        <p:nvSpPr>
          <p:cNvPr id="24594" name="Rectangle 14"/>
          <p:cNvSpPr>
            <a:spLocks noChangeArrowheads="1"/>
          </p:cNvSpPr>
          <p:nvPr/>
        </p:nvSpPr>
        <p:spPr bwMode="auto">
          <a:xfrm>
            <a:off x="6135688" y="4537075"/>
            <a:ext cx="723900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335,0m</a:t>
            </a:r>
            <a:endParaRPr lang="pt-BR" sz="1000"/>
          </a:p>
          <a:p>
            <a:pPr algn="ctr"/>
            <a:r>
              <a:rPr lang="pt-BR" sz="1000">
                <a:solidFill>
                  <a:srgbClr val="000000"/>
                </a:solidFill>
              </a:rPr>
              <a:t>365,0m</a:t>
            </a:r>
            <a:endParaRPr lang="pt-BR" sz="1000"/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4799013" y="4691063"/>
            <a:ext cx="1204912" cy="3254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Post Panamax Plus</a:t>
            </a:r>
          </a:p>
        </p:txBody>
      </p:sp>
      <p:sp>
        <p:nvSpPr>
          <p:cNvPr id="24596" name="Rectangle 16"/>
          <p:cNvSpPr>
            <a:spLocks noChangeArrowheads="1"/>
          </p:cNvSpPr>
          <p:nvPr/>
        </p:nvSpPr>
        <p:spPr bwMode="auto">
          <a:xfrm>
            <a:off x="8129588" y="3709988"/>
            <a:ext cx="663575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22/26</a:t>
            </a:r>
            <a:endParaRPr lang="pt-BR" sz="1000"/>
          </a:p>
        </p:txBody>
      </p:sp>
      <p:sp>
        <p:nvSpPr>
          <p:cNvPr id="24597" name="Rectangle 17"/>
          <p:cNvSpPr>
            <a:spLocks noChangeArrowheads="1"/>
          </p:cNvSpPr>
          <p:nvPr/>
        </p:nvSpPr>
        <p:spPr bwMode="auto">
          <a:xfrm>
            <a:off x="7462838" y="3709988"/>
            <a:ext cx="604837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4.000</a:t>
            </a:r>
            <a:endParaRPr lang="pt-BR" sz="1000"/>
          </a:p>
          <a:p>
            <a:pPr algn="ctr"/>
            <a:r>
              <a:rPr lang="pt-BR" sz="1000">
                <a:solidFill>
                  <a:srgbClr val="000000"/>
                </a:solidFill>
              </a:rPr>
              <a:t>5.000</a:t>
            </a:r>
            <a:endParaRPr lang="pt-BR" sz="1000"/>
          </a:p>
        </p:txBody>
      </p:sp>
      <p:sp>
        <p:nvSpPr>
          <p:cNvPr id="24598" name="Rectangle 18"/>
          <p:cNvSpPr>
            <a:spLocks noChangeArrowheads="1"/>
          </p:cNvSpPr>
          <p:nvPr/>
        </p:nvSpPr>
        <p:spPr bwMode="auto">
          <a:xfrm>
            <a:off x="6859588" y="3709988"/>
            <a:ext cx="603250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11,0m</a:t>
            </a:r>
            <a:endParaRPr lang="pt-BR" sz="1000"/>
          </a:p>
          <a:p>
            <a:pPr algn="ctr"/>
            <a:r>
              <a:rPr lang="pt-BR" sz="1000">
                <a:solidFill>
                  <a:srgbClr val="000000"/>
                </a:solidFill>
              </a:rPr>
              <a:t>13,0m</a:t>
            </a:r>
            <a:endParaRPr lang="pt-BR" sz="1000"/>
          </a:p>
        </p:txBody>
      </p:sp>
      <p:sp>
        <p:nvSpPr>
          <p:cNvPr id="24599" name="Rectangle 19"/>
          <p:cNvSpPr>
            <a:spLocks noChangeArrowheads="1"/>
          </p:cNvSpPr>
          <p:nvPr/>
        </p:nvSpPr>
        <p:spPr bwMode="auto">
          <a:xfrm>
            <a:off x="6135688" y="3709988"/>
            <a:ext cx="723900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275,0m</a:t>
            </a:r>
            <a:endParaRPr lang="pt-BR" sz="1000"/>
          </a:p>
          <a:p>
            <a:pPr algn="ctr"/>
            <a:r>
              <a:rPr lang="pt-BR" sz="1000">
                <a:solidFill>
                  <a:srgbClr val="000000"/>
                </a:solidFill>
              </a:rPr>
              <a:t>305,0m</a:t>
            </a:r>
            <a:endParaRPr lang="pt-BR" sz="1000"/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4799013" y="3871913"/>
            <a:ext cx="1204912" cy="233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Post Panamax</a:t>
            </a:r>
          </a:p>
        </p:txBody>
      </p:sp>
      <p:sp>
        <p:nvSpPr>
          <p:cNvPr id="24601" name="Rectangle 21"/>
          <p:cNvSpPr>
            <a:spLocks noChangeArrowheads="1"/>
          </p:cNvSpPr>
          <p:nvPr/>
        </p:nvSpPr>
        <p:spPr bwMode="auto">
          <a:xfrm>
            <a:off x="8129588" y="2992438"/>
            <a:ext cx="663575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22</a:t>
            </a:r>
            <a:endParaRPr lang="pt-BR" sz="1000"/>
          </a:p>
        </p:txBody>
      </p:sp>
      <p:sp>
        <p:nvSpPr>
          <p:cNvPr id="24602" name="Rectangle 22"/>
          <p:cNvSpPr>
            <a:spLocks noChangeArrowheads="1"/>
          </p:cNvSpPr>
          <p:nvPr/>
        </p:nvSpPr>
        <p:spPr bwMode="auto">
          <a:xfrm>
            <a:off x="7462838" y="2992438"/>
            <a:ext cx="604837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4.000</a:t>
            </a:r>
            <a:endParaRPr lang="pt-BR" sz="1000"/>
          </a:p>
        </p:txBody>
      </p:sp>
      <p:sp>
        <p:nvSpPr>
          <p:cNvPr id="24603" name="Rectangle 23"/>
          <p:cNvSpPr>
            <a:spLocks noChangeArrowheads="1"/>
          </p:cNvSpPr>
          <p:nvPr/>
        </p:nvSpPr>
        <p:spPr bwMode="auto">
          <a:xfrm>
            <a:off x="6859588" y="2992438"/>
            <a:ext cx="603250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12,0m</a:t>
            </a:r>
            <a:endParaRPr lang="pt-BR" sz="1000"/>
          </a:p>
        </p:txBody>
      </p:sp>
      <p:sp>
        <p:nvSpPr>
          <p:cNvPr id="24604" name="Rectangle 24"/>
          <p:cNvSpPr>
            <a:spLocks noChangeArrowheads="1"/>
          </p:cNvSpPr>
          <p:nvPr/>
        </p:nvSpPr>
        <p:spPr bwMode="auto">
          <a:xfrm>
            <a:off x="6135688" y="2992438"/>
            <a:ext cx="723900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290,0m</a:t>
            </a:r>
            <a:endParaRPr lang="pt-BR" sz="1000"/>
          </a:p>
        </p:txBody>
      </p:sp>
      <p:sp>
        <p:nvSpPr>
          <p:cNvPr id="24605" name="Rectangle 25"/>
          <p:cNvSpPr>
            <a:spLocks noChangeArrowheads="1"/>
          </p:cNvSpPr>
          <p:nvPr/>
        </p:nvSpPr>
        <p:spPr bwMode="auto">
          <a:xfrm>
            <a:off x="8129588" y="2420938"/>
            <a:ext cx="663575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18</a:t>
            </a:r>
            <a:endParaRPr lang="pt-BR" sz="1000"/>
          </a:p>
        </p:txBody>
      </p:sp>
      <p:sp>
        <p:nvSpPr>
          <p:cNvPr id="24606" name="Rectangle 26"/>
          <p:cNvSpPr>
            <a:spLocks noChangeArrowheads="1"/>
          </p:cNvSpPr>
          <p:nvPr/>
        </p:nvSpPr>
        <p:spPr bwMode="auto">
          <a:xfrm>
            <a:off x="7462838" y="2420938"/>
            <a:ext cx="604837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3.000</a:t>
            </a:r>
            <a:endParaRPr lang="pt-BR" sz="1000"/>
          </a:p>
        </p:txBody>
      </p:sp>
      <p:sp>
        <p:nvSpPr>
          <p:cNvPr id="24607" name="Rectangle 27"/>
          <p:cNvSpPr>
            <a:spLocks noChangeArrowheads="1"/>
          </p:cNvSpPr>
          <p:nvPr/>
        </p:nvSpPr>
        <p:spPr bwMode="auto">
          <a:xfrm>
            <a:off x="6859588" y="2420938"/>
            <a:ext cx="603250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11,0m</a:t>
            </a:r>
            <a:endParaRPr lang="pt-BR" sz="1000"/>
          </a:p>
        </p:txBody>
      </p:sp>
      <p:sp>
        <p:nvSpPr>
          <p:cNvPr id="24608" name="Rectangle 28"/>
          <p:cNvSpPr>
            <a:spLocks noChangeArrowheads="1"/>
          </p:cNvSpPr>
          <p:nvPr/>
        </p:nvSpPr>
        <p:spPr bwMode="auto">
          <a:xfrm>
            <a:off x="6135688" y="2420938"/>
            <a:ext cx="723900" cy="536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250,0m</a:t>
            </a:r>
            <a:endParaRPr lang="pt-BR" sz="1000"/>
          </a:p>
        </p:txBody>
      </p:sp>
      <p:sp>
        <p:nvSpPr>
          <p:cNvPr id="6" name="Rectangle 29"/>
          <p:cNvSpPr>
            <a:spLocks noChangeArrowheads="1"/>
          </p:cNvSpPr>
          <p:nvPr/>
        </p:nvSpPr>
        <p:spPr bwMode="auto">
          <a:xfrm>
            <a:off x="4799013" y="2814638"/>
            <a:ext cx="1204912" cy="285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Classe Panamax</a:t>
            </a:r>
          </a:p>
        </p:txBody>
      </p:sp>
      <p:sp>
        <p:nvSpPr>
          <p:cNvPr id="24610" name="Rectangle 30"/>
          <p:cNvSpPr>
            <a:spLocks noChangeArrowheads="1"/>
          </p:cNvSpPr>
          <p:nvPr/>
        </p:nvSpPr>
        <p:spPr bwMode="auto">
          <a:xfrm>
            <a:off x="8129588" y="1897063"/>
            <a:ext cx="663575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12/18</a:t>
            </a:r>
            <a:endParaRPr lang="pt-BR" sz="1000"/>
          </a:p>
        </p:txBody>
      </p:sp>
      <p:sp>
        <p:nvSpPr>
          <p:cNvPr id="24611" name="Rectangle 31"/>
          <p:cNvSpPr>
            <a:spLocks noChangeArrowheads="1"/>
          </p:cNvSpPr>
          <p:nvPr/>
        </p:nvSpPr>
        <p:spPr bwMode="auto">
          <a:xfrm>
            <a:off x="7462838" y="1897063"/>
            <a:ext cx="604837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1.000/ 1.200</a:t>
            </a:r>
            <a:endParaRPr lang="pt-BR" sz="1000"/>
          </a:p>
        </p:txBody>
      </p:sp>
      <p:sp>
        <p:nvSpPr>
          <p:cNvPr id="24612" name="Rectangle 32"/>
          <p:cNvSpPr>
            <a:spLocks noChangeArrowheads="1"/>
          </p:cNvSpPr>
          <p:nvPr/>
        </p:nvSpPr>
        <p:spPr bwMode="auto">
          <a:xfrm>
            <a:off x="6859588" y="1897063"/>
            <a:ext cx="603250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10,0m</a:t>
            </a:r>
            <a:endParaRPr lang="pt-BR" sz="1000"/>
          </a:p>
        </p:txBody>
      </p:sp>
      <p:sp>
        <p:nvSpPr>
          <p:cNvPr id="24613" name="Rectangle 33"/>
          <p:cNvSpPr>
            <a:spLocks noChangeArrowheads="1"/>
          </p:cNvSpPr>
          <p:nvPr/>
        </p:nvSpPr>
        <p:spPr bwMode="auto">
          <a:xfrm>
            <a:off x="6135688" y="1897063"/>
            <a:ext cx="723900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215,0m</a:t>
            </a:r>
            <a:endParaRPr lang="pt-BR" sz="1000"/>
          </a:p>
        </p:txBody>
      </p:sp>
      <p:sp>
        <p:nvSpPr>
          <p:cNvPr id="7" name="Rectangle 34"/>
          <p:cNvSpPr>
            <a:spLocks noChangeArrowheads="1"/>
          </p:cNvSpPr>
          <p:nvPr/>
        </p:nvSpPr>
        <p:spPr bwMode="auto">
          <a:xfrm>
            <a:off x="4799013" y="1897063"/>
            <a:ext cx="1204912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Navio Conteiner </a:t>
            </a:r>
          </a:p>
          <a:p>
            <a:pPr>
              <a:defRPr/>
            </a:pPr>
            <a:r>
              <a:rPr lang="pt-BR" sz="1050" b="1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Celular</a:t>
            </a:r>
          </a:p>
        </p:txBody>
      </p:sp>
      <p:sp>
        <p:nvSpPr>
          <p:cNvPr id="24615" name="Rectangle 35"/>
          <p:cNvSpPr>
            <a:spLocks noChangeArrowheads="1"/>
          </p:cNvSpPr>
          <p:nvPr/>
        </p:nvSpPr>
        <p:spPr bwMode="auto">
          <a:xfrm>
            <a:off x="8129588" y="1406525"/>
            <a:ext cx="663575" cy="436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10/12</a:t>
            </a:r>
            <a:endParaRPr lang="pt-BR" sz="1000"/>
          </a:p>
        </p:txBody>
      </p:sp>
      <p:sp>
        <p:nvSpPr>
          <p:cNvPr id="24616" name="Rectangle 36"/>
          <p:cNvSpPr>
            <a:spLocks noChangeArrowheads="1"/>
          </p:cNvSpPr>
          <p:nvPr/>
        </p:nvSpPr>
        <p:spPr bwMode="auto">
          <a:xfrm>
            <a:off x="7462838" y="1406525"/>
            <a:ext cx="604837" cy="436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800</a:t>
            </a:r>
            <a:endParaRPr lang="pt-BR" sz="1000"/>
          </a:p>
        </p:txBody>
      </p:sp>
      <p:sp>
        <p:nvSpPr>
          <p:cNvPr id="24617" name="Rectangle 37"/>
          <p:cNvSpPr>
            <a:spLocks noChangeArrowheads="1"/>
          </p:cNvSpPr>
          <p:nvPr/>
        </p:nvSpPr>
        <p:spPr bwMode="auto">
          <a:xfrm>
            <a:off x="6859588" y="1406525"/>
            <a:ext cx="603250" cy="436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9,0m</a:t>
            </a:r>
            <a:endParaRPr lang="pt-BR" sz="1000"/>
          </a:p>
        </p:txBody>
      </p:sp>
      <p:sp>
        <p:nvSpPr>
          <p:cNvPr id="24618" name="Rectangle 38"/>
          <p:cNvSpPr>
            <a:spLocks noChangeArrowheads="1"/>
          </p:cNvSpPr>
          <p:nvPr/>
        </p:nvSpPr>
        <p:spPr bwMode="auto">
          <a:xfrm>
            <a:off x="6135688" y="1406525"/>
            <a:ext cx="723900" cy="436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200,0m</a:t>
            </a:r>
            <a:endParaRPr lang="pt-BR" sz="1000"/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4799013" y="1389063"/>
            <a:ext cx="1204912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Navio Tanque </a:t>
            </a:r>
          </a:p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Convertido</a:t>
            </a:r>
          </a:p>
        </p:txBody>
      </p:sp>
      <p:sp>
        <p:nvSpPr>
          <p:cNvPr id="24620" name="Rectangle 40"/>
          <p:cNvSpPr>
            <a:spLocks noChangeArrowheads="1"/>
          </p:cNvSpPr>
          <p:nvPr/>
        </p:nvSpPr>
        <p:spPr bwMode="auto">
          <a:xfrm>
            <a:off x="8129588" y="884238"/>
            <a:ext cx="663575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10/12 </a:t>
            </a:r>
            <a:endParaRPr lang="pt-BR" sz="1000"/>
          </a:p>
        </p:txBody>
      </p:sp>
      <p:sp>
        <p:nvSpPr>
          <p:cNvPr id="24621" name="Rectangle 41"/>
          <p:cNvSpPr>
            <a:spLocks noChangeArrowheads="1"/>
          </p:cNvSpPr>
          <p:nvPr/>
        </p:nvSpPr>
        <p:spPr bwMode="auto">
          <a:xfrm>
            <a:off x="7462838" y="884238"/>
            <a:ext cx="604837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500</a:t>
            </a:r>
            <a:endParaRPr lang="pt-BR" sz="1000"/>
          </a:p>
        </p:txBody>
      </p:sp>
      <p:sp>
        <p:nvSpPr>
          <p:cNvPr id="24622" name="Rectangle 42"/>
          <p:cNvSpPr>
            <a:spLocks noChangeArrowheads="1"/>
          </p:cNvSpPr>
          <p:nvPr/>
        </p:nvSpPr>
        <p:spPr bwMode="auto">
          <a:xfrm>
            <a:off x="6859588" y="884238"/>
            <a:ext cx="603250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   9,0m</a:t>
            </a:r>
            <a:endParaRPr lang="pt-BR" sz="1000"/>
          </a:p>
        </p:txBody>
      </p:sp>
      <p:sp>
        <p:nvSpPr>
          <p:cNvPr id="24623" name="Rectangle 43"/>
          <p:cNvSpPr>
            <a:spLocks noChangeArrowheads="1"/>
          </p:cNvSpPr>
          <p:nvPr/>
        </p:nvSpPr>
        <p:spPr bwMode="auto">
          <a:xfrm>
            <a:off x="6135688" y="884238"/>
            <a:ext cx="723900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135,0m</a:t>
            </a:r>
            <a:endParaRPr lang="pt-BR" sz="1000"/>
          </a:p>
        </p:txBody>
      </p:sp>
      <p:sp>
        <p:nvSpPr>
          <p:cNvPr id="9" name="Rectangle 44"/>
          <p:cNvSpPr>
            <a:spLocks noChangeArrowheads="1"/>
          </p:cNvSpPr>
          <p:nvPr/>
        </p:nvSpPr>
        <p:spPr bwMode="auto">
          <a:xfrm>
            <a:off x="4799013" y="893763"/>
            <a:ext cx="1204912" cy="434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Navio Cargueiro </a:t>
            </a:r>
          </a:p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Convertido</a:t>
            </a:r>
          </a:p>
        </p:txBody>
      </p:sp>
      <p:sp>
        <p:nvSpPr>
          <p:cNvPr id="24625" name="Rectangle 45"/>
          <p:cNvSpPr>
            <a:spLocks noChangeArrowheads="1"/>
          </p:cNvSpPr>
          <p:nvPr/>
        </p:nvSpPr>
        <p:spPr bwMode="auto">
          <a:xfrm>
            <a:off x="8002588" y="379413"/>
            <a:ext cx="800100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900" b="1">
                <a:solidFill>
                  <a:srgbClr val="000000"/>
                </a:solidFill>
              </a:rPr>
              <a:t>Velocidade</a:t>
            </a:r>
          </a:p>
          <a:p>
            <a:pPr algn="r"/>
            <a:r>
              <a:rPr lang="pt-BR" sz="900">
                <a:solidFill>
                  <a:srgbClr val="000000"/>
                </a:solidFill>
              </a:rPr>
              <a:t>(nós)</a:t>
            </a:r>
            <a:endParaRPr lang="pt-BR" sz="900"/>
          </a:p>
        </p:txBody>
      </p:sp>
      <p:sp>
        <p:nvSpPr>
          <p:cNvPr id="24626" name="Rectangle 46"/>
          <p:cNvSpPr>
            <a:spLocks noChangeArrowheads="1"/>
          </p:cNvSpPr>
          <p:nvPr/>
        </p:nvSpPr>
        <p:spPr bwMode="auto">
          <a:xfrm>
            <a:off x="7453313" y="379413"/>
            <a:ext cx="604837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900" b="1">
                <a:solidFill>
                  <a:srgbClr val="000000"/>
                </a:solidFill>
              </a:rPr>
              <a:t>TEU</a:t>
            </a:r>
            <a:r>
              <a:rPr lang="en-US" sz="200" b="1">
                <a:solidFill>
                  <a:srgbClr val="000000"/>
                </a:solidFill>
              </a:rPr>
              <a:t> </a:t>
            </a:r>
            <a:r>
              <a:rPr lang="en-US" sz="800" b="1">
                <a:solidFill>
                  <a:srgbClr val="000000"/>
                </a:solidFill>
              </a:rPr>
              <a:t>* </a:t>
            </a:r>
            <a:endParaRPr lang="en-US" sz="2000"/>
          </a:p>
        </p:txBody>
      </p:sp>
      <p:sp>
        <p:nvSpPr>
          <p:cNvPr id="24627" name="Rectangle 47"/>
          <p:cNvSpPr>
            <a:spLocks noChangeArrowheads="1"/>
          </p:cNvSpPr>
          <p:nvPr/>
        </p:nvSpPr>
        <p:spPr bwMode="auto">
          <a:xfrm>
            <a:off x="6886575" y="379413"/>
            <a:ext cx="603250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900" b="1">
                <a:solidFill>
                  <a:srgbClr val="000000"/>
                </a:solidFill>
              </a:rPr>
              <a:t>Calado</a:t>
            </a:r>
            <a:endParaRPr lang="pt-BR" sz="900"/>
          </a:p>
        </p:txBody>
      </p:sp>
      <p:sp>
        <p:nvSpPr>
          <p:cNvPr id="24628" name="Rectangle 48"/>
          <p:cNvSpPr>
            <a:spLocks noChangeArrowheads="1"/>
          </p:cNvSpPr>
          <p:nvPr/>
        </p:nvSpPr>
        <p:spPr bwMode="auto">
          <a:xfrm>
            <a:off x="6037263" y="379413"/>
            <a:ext cx="903287" cy="436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900" b="1">
                <a:solidFill>
                  <a:srgbClr val="000000"/>
                </a:solidFill>
              </a:rPr>
              <a:t>Comprimento</a:t>
            </a:r>
            <a:endParaRPr lang="pt-BR" sz="900"/>
          </a:p>
        </p:txBody>
      </p:sp>
      <p:sp>
        <p:nvSpPr>
          <p:cNvPr id="24629" name="Rectangle 49"/>
          <p:cNvSpPr>
            <a:spLocks noChangeArrowheads="1"/>
          </p:cNvSpPr>
          <p:nvPr/>
        </p:nvSpPr>
        <p:spPr bwMode="auto">
          <a:xfrm>
            <a:off x="4799013" y="455613"/>
            <a:ext cx="1204912" cy="2841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r>
              <a:rPr lang="pt-BR" sz="1000" b="1">
                <a:solidFill>
                  <a:srgbClr val="000000"/>
                </a:solidFill>
              </a:rPr>
              <a:t>Tipo</a:t>
            </a:r>
            <a:endParaRPr lang="pt-BR" sz="1000"/>
          </a:p>
        </p:txBody>
      </p:sp>
      <p:sp>
        <p:nvSpPr>
          <p:cNvPr id="24630" name="Line 52"/>
          <p:cNvSpPr>
            <a:spLocks noChangeShapeType="1"/>
          </p:cNvSpPr>
          <p:nvPr/>
        </p:nvSpPr>
        <p:spPr bwMode="auto">
          <a:xfrm>
            <a:off x="1306513" y="1460500"/>
            <a:ext cx="7424737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</p:spPr>
        <p:txBody>
          <a:bodyPr anchor="ctr"/>
          <a:lstStyle/>
          <a:p>
            <a:endParaRPr lang="pt-BR"/>
          </a:p>
        </p:txBody>
      </p:sp>
      <p:sp>
        <p:nvSpPr>
          <p:cNvPr id="24631" name="Line 53"/>
          <p:cNvSpPr>
            <a:spLocks noChangeShapeType="1"/>
          </p:cNvSpPr>
          <p:nvPr/>
        </p:nvSpPr>
        <p:spPr bwMode="auto">
          <a:xfrm>
            <a:off x="1306513" y="1897063"/>
            <a:ext cx="7424737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</p:spPr>
        <p:txBody>
          <a:bodyPr anchor="ctr"/>
          <a:lstStyle/>
          <a:p>
            <a:endParaRPr lang="pt-BR"/>
          </a:p>
        </p:txBody>
      </p:sp>
      <p:sp>
        <p:nvSpPr>
          <p:cNvPr id="24632" name="Line 59"/>
          <p:cNvSpPr>
            <a:spLocks noChangeShapeType="1"/>
          </p:cNvSpPr>
          <p:nvPr/>
        </p:nvSpPr>
        <p:spPr bwMode="auto">
          <a:xfrm>
            <a:off x="1017588" y="587375"/>
            <a:ext cx="0" cy="4040188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anchor="ctr"/>
          <a:lstStyle/>
          <a:p>
            <a:endParaRPr lang="pt-BR"/>
          </a:p>
        </p:txBody>
      </p:sp>
      <p:sp>
        <p:nvSpPr>
          <p:cNvPr id="24633" name="Line 64"/>
          <p:cNvSpPr>
            <a:spLocks noChangeShapeType="1"/>
          </p:cNvSpPr>
          <p:nvPr/>
        </p:nvSpPr>
        <p:spPr bwMode="auto">
          <a:xfrm>
            <a:off x="8893175" y="587375"/>
            <a:ext cx="0" cy="4040188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anchor="ctr"/>
          <a:lstStyle/>
          <a:p>
            <a:endParaRPr lang="pt-BR"/>
          </a:p>
        </p:txBody>
      </p:sp>
      <p:sp>
        <p:nvSpPr>
          <p:cNvPr id="24634" name="Rectangle 67"/>
          <p:cNvSpPr>
            <a:spLocks noChangeArrowheads="1"/>
          </p:cNvSpPr>
          <p:nvPr/>
        </p:nvSpPr>
        <p:spPr bwMode="auto">
          <a:xfrm>
            <a:off x="285750" y="879475"/>
            <a:ext cx="2171700" cy="242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/>
          <a:lstStyle/>
          <a:p>
            <a:r>
              <a:rPr lang="en-US" sz="1000" b="1">
                <a:solidFill>
                  <a:srgbClr val="000000"/>
                </a:solidFill>
              </a:rPr>
              <a:t>PRIMEIRA</a:t>
            </a:r>
            <a:r>
              <a:rPr lang="en-US" sz="1000">
                <a:solidFill>
                  <a:srgbClr val="000000"/>
                </a:solidFill>
              </a:rPr>
              <a:t> Geração </a:t>
            </a:r>
            <a:r>
              <a:rPr lang="en-US" sz="1000" b="1">
                <a:solidFill>
                  <a:srgbClr val="000000"/>
                </a:solidFill>
              </a:rPr>
              <a:t>(1956-1970)</a:t>
            </a:r>
            <a:endParaRPr lang="en-US" sz="1000"/>
          </a:p>
        </p:txBody>
      </p:sp>
      <p:grpSp>
        <p:nvGrpSpPr>
          <p:cNvPr id="24635" name="Group 68"/>
          <p:cNvGrpSpPr>
            <a:grpSpLocks/>
          </p:cNvGrpSpPr>
          <p:nvPr/>
        </p:nvGrpSpPr>
        <p:grpSpPr bwMode="auto">
          <a:xfrm>
            <a:off x="325438" y="1084263"/>
            <a:ext cx="1335087" cy="206375"/>
            <a:chOff x="147" y="945"/>
            <a:chExt cx="1004" cy="147"/>
          </a:xfrm>
        </p:grpSpPr>
        <p:sp>
          <p:nvSpPr>
            <p:cNvPr id="24699" name="Freeform 23"/>
            <p:cNvSpPr>
              <a:spLocks/>
            </p:cNvSpPr>
            <p:nvPr/>
          </p:nvSpPr>
          <p:spPr bwMode="auto">
            <a:xfrm>
              <a:off x="215" y="1011"/>
              <a:ext cx="291" cy="36"/>
            </a:xfrm>
            <a:custGeom>
              <a:avLst/>
              <a:gdLst>
                <a:gd name="T0" fmla="*/ 0 w 291"/>
                <a:gd name="T1" fmla="*/ 0 h 36"/>
                <a:gd name="T2" fmla="*/ 2147442299 w 291"/>
                <a:gd name="T3" fmla="*/ 0 h 36"/>
                <a:gd name="T4" fmla="*/ 2147442299 w 291"/>
                <a:gd name="T5" fmla="*/ 2147442290 h 36"/>
                <a:gd name="T6" fmla="*/ 0 w 291"/>
                <a:gd name="T7" fmla="*/ 2147442290 h 36"/>
                <a:gd name="T8" fmla="*/ 0 w 291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36"/>
                <a:gd name="T17" fmla="*/ 291 w 291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36">
                  <a:moveTo>
                    <a:pt x="0" y="0"/>
                  </a:moveTo>
                  <a:lnTo>
                    <a:pt x="291" y="0"/>
                  </a:lnTo>
                  <a:lnTo>
                    <a:pt x="288" y="36"/>
                  </a:lnTo>
                  <a:lnTo>
                    <a:pt x="0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24700" name="Freeform 24"/>
            <p:cNvSpPr>
              <a:spLocks/>
            </p:cNvSpPr>
            <p:nvPr/>
          </p:nvSpPr>
          <p:spPr bwMode="auto">
            <a:xfrm>
              <a:off x="624" y="1017"/>
              <a:ext cx="390" cy="33"/>
            </a:xfrm>
            <a:custGeom>
              <a:avLst/>
              <a:gdLst>
                <a:gd name="T0" fmla="*/ 0 w 390"/>
                <a:gd name="T1" fmla="*/ 0 h 33"/>
                <a:gd name="T2" fmla="*/ 2147442528 w 390"/>
                <a:gd name="T3" fmla="*/ 0 h 33"/>
                <a:gd name="T4" fmla="*/ 2147442528 w 390"/>
                <a:gd name="T5" fmla="*/ 2147442207 h 33"/>
                <a:gd name="T6" fmla="*/ 0 w 390"/>
                <a:gd name="T7" fmla="*/ 2147442207 h 33"/>
                <a:gd name="T8" fmla="*/ 0 w 390"/>
                <a:gd name="T9" fmla="*/ 0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90"/>
                <a:gd name="T16" fmla="*/ 0 h 33"/>
                <a:gd name="T17" fmla="*/ 390 w 39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90" h="33">
                  <a:moveTo>
                    <a:pt x="0" y="0"/>
                  </a:moveTo>
                  <a:lnTo>
                    <a:pt x="390" y="0"/>
                  </a:lnTo>
                  <a:lnTo>
                    <a:pt x="390" y="33"/>
                  </a:lnTo>
                  <a:lnTo>
                    <a:pt x="0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37983" name="Freeform 22"/>
            <p:cNvSpPr>
              <a:spLocks/>
            </p:cNvSpPr>
            <p:nvPr/>
          </p:nvSpPr>
          <p:spPr bwMode="auto">
            <a:xfrm>
              <a:off x="147" y="945"/>
              <a:ext cx="1004" cy="147"/>
            </a:xfrm>
            <a:custGeom>
              <a:avLst/>
              <a:gdLst>
                <a:gd name="T0" fmla="*/ 0 w 1002"/>
                <a:gd name="T1" fmla="*/ 2147443332 h 147"/>
                <a:gd name="T2" fmla="*/ 2147443701 w 1002"/>
                <a:gd name="T3" fmla="*/ 2147443332 h 147"/>
                <a:gd name="T4" fmla="*/ 2147443701 w 1002"/>
                <a:gd name="T5" fmla="*/ 2147443332 h 147"/>
                <a:gd name="T6" fmla="*/ 2147443701 w 1002"/>
                <a:gd name="T7" fmla="*/ 2147443332 h 147"/>
                <a:gd name="T8" fmla="*/ 2147443701 w 1002"/>
                <a:gd name="T9" fmla="*/ 2147443332 h 147"/>
                <a:gd name="T10" fmla="*/ 2147443701 w 1002"/>
                <a:gd name="T11" fmla="*/ 0 h 147"/>
                <a:gd name="T12" fmla="*/ 2147443701 w 1002"/>
                <a:gd name="T13" fmla="*/ 0 h 147"/>
                <a:gd name="T14" fmla="*/ 2147443701 w 1002"/>
                <a:gd name="T15" fmla="*/ 2147443332 h 147"/>
                <a:gd name="T16" fmla="*/ 2147443701 w 1002"/>
                <a:gd name="T17" fmla="*/ 2147443332 h 147"/>
                <a:gd name="T18" fmla="*/ 2147443701 w 1002"/>
                <a:gd name="T19" fmla="*/ 2147443332 h 147"/>
                <a:gd name="T20" fmla="*/ 2147443701 w 1002"/>
                <a:gd name="T21" fmla="*/ 2147443332 h 147"/>
                <a:gd name="T22" fmla="*/ 2147443701 w 1002"/>
                <a:gd name="T23" fmla="*/ 2147443332 h 147"/>
                <a:gd name="T24" fmla="*/ 2147443701 w 1002"/>
                <a:gd name="T25" fmla="*/ 2147443332 h 147"/>
                <a:gd name="T26" fmla="*/ 2147443701 w 1002"/>
                <a:gd name="T27" fmla="*/ 2147443332 h 147"/>
                <a:gd name="T28" fmla="*/ 2147443701 w 1002"/>
                <a:gd name="T29" fmla="*/ 2147443332 h 147"/>
                <a:gd name="T30" fmla="*/ 0 w 1002"/>
                <a:gd name="T31" fmla="*/ 2147443332 h 14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002"/>
                <a:gd name="T49" fmla="*/ 0 h 147"/>
                <a:gd name="T50" fmla="*/ 1002 w 1002"/>
                <a:gd name="T51" fmla="*/ 147 h 14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002" h="147">
                  <a:moveTo>
                    <a:pt x="0" y="84"/>
                  </a:moveTo>
                  <a:lnTo>
                    <a:pt x="354" y="84"/>
                  </a:lnTo>
                  <a:lnTo>
                    <a:pt x="354" y="54"/>
                  </a:lnTo>
                  <a:lnTo>
                    <a:pt x="375" y="42"/>
                  </a:lnTo>
                  <a:lnTo>
                    <a:pt x="372" y="18"/>
                  </a:lnTo>
                  <a:lnTo>
                    <a:pt x="390" y="0"/>
                  </a:lnTo>
                  <a:lnTo>
                    <a:pt x="417" y="0"/>
                  </a:lnTo>
                  <a:lnTo>
                    <a:pt x="420" y="39"/>
                  </a:lnTo>
                  <a:lnTo>
                    <a:pt x="471" y="42"/>
                  </a:lnTo>
                  <a:lnTo>
                    <a:pt x="477" y="84"/>
                  </a:lnTo>
                  <a:lnTo>
                    <a:pt x="864" y="87"/>
                  </a:lnTo>
                  <a:lnTo>
                    <a:pt x="882" y="66"/>
                  </a:lnTo>
                  <a:lnTo>
                    <a:pt x="1002" y="54"/>
                  </a:lnTo>
                  <a:lnTo>
                    <a:pt x="960" y="147"/>
                  </a:lnTo>
                  <a:lnTo>
                    <a:pt x="27" y="147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pPr eaLnBrk="1" hangingPunct="1">
                <a:defRPr/>
              </a:pPr>
              <a:endParaRPr lang="pt-BR" sz="1100">
                <a:ea typeface="+mn-ea"/>
                <a:cs typeface="Arial" charset="0"/>
              </a:endParaRPr>
            </a:p>
          </p:txBody>
        </p:sp>
      </p:grpSp>
      <p:sp>
        <p:nvSpPr>
          <p:cNvPr id="37958" name="Freeform 25"/>
          <p:cNvSpPr>
            <a:spLocks/>
          </p:cNvSpPr>
          <p:nvPr/>
        </p:nvSpPr>
        <p:spPr bwMode="auto">
          <a:xfrm>
            <a:off x="320675" y="1460500"/>
            <a:ext cx="1863725" cy="252413"/>
          </a:xfrm>
          <a:custGeom>
            <a:avLst/>
            <a:gdLst>
              <a:gd name="T0" fmla="*/ 0 w 1401"/>
              <a:gd name="T1" fmla="*/ 2147483647 h 180"/>
              <a:gd name="T2" fmla="*/ 2147483647 w 1401"/>
              <a:gd name="T3" fmla="*/ 2147483647 h 180"/>
              <a:gd name="T4" fmla="*/ 2147483647 w 1401"/>
              <a:gd name="T5" fmla="*/ 2147483647 h 180"/>
              <a:gd name="T6" fmla="*/ 2147483647 w 1401"/>
              <a:gd name="T7" fmla="*/ 0 h 180"/>
              <a:gd name="T8" fmla="*/ 2147483647 w 1401"/>
              <a:gd name="T9" fmla="*/ 0 h 180"/>
              <a:gd name="T10" fmla="*/ 2147483647 w 1401"/>
              <a:gd name="T11" fmla="*/ 2147483647 h 180"/>
              <a:gd name="T12" fmla="*/ 2147483647 w 1401"/>
              <a:gd name="T13" fmla="*/ 2147483647 h 180"/>
              <a:gd name="T14" fmla="*/ 2147483647 w 1401"/>
              <a:gd name="T15" fmla="*/ 2147483647 h 180"/>
              <a:gd name="T16" fmla="*/ 2147483647 w 1401"/>
              <a:gd name="T17" fmla="*/ 2147483647 h 180"/>
              <a:gd name="T18" fmla="*/ 2147483647 w 1401"/>
              <a:gd name="T19" fmla="*/ 2147483647 h 180"/>
              <a:gd name="T20" fmla="*/ 2147483647 w 1401"/>
              <a:gd name="T21" fmla="*/ 2147483647 h 180"/>
              <a:gd name="T22" fmla="*/ 2147483647 w 1401"/>
              <a:gd name="T23" fmla="*/ 2147483647 h 180"/>
              <a:gd name="T24" fmla="*/ 2147483647 w 1401"/>
              <a:gd name="T25" fmla="*/ 2147483647 h 180"/>
              <a:gd name="T26" fmla="*/ 2147483647 w 1401"/>
              <a:gd name="T27" fmla="*/ 2147483647 h 180"/>
              <a:gd name="T28" fmla="*/ 2147483647 w 1401"/>
              <a:gd name="T29" fmla="*/ 2147483647 h 180"/>
              <a:gd name="T30" fmla="*/ 2147483647 w 1401"/>
              <a:gd name="T31" fmla="*/ 2147483647 h 180"/>
              <a:gd name="T32" fmla="*/ 2147483647 w 1401"/>
              <a:gd name="T33" fmla="*/ 2147483647 h 180"/>
              <a:gd name="T34" fmla="*/ 0 w 1401"/>
              <a:gd name="T35" fmla="*/ 2147483647 h 18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01"/>
              <a:gd name="T55" fmla="*/ 0 h 180"/>
              <a:gd name="T56" fmla="*/ 1401 w 1401"/>
              <a:gd name="T57" fmla="*/ 180 h 18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01" h="180">
                <a:moveTo>
                  <a:pt x="0" y="96"/>
                </a:moveTo>
                <a:lnTo>
                  <a:pt x="111" y="96"/>
                </a:lnTo>
                <a:lnTo>
                  <a:pt x="138" y="84"/>
                </a:lnTo>
                <a:lnTo>
                  <a:pt x="156" y="0"/>
                </a:lnTo>
                <a:lnTo>
                  <a:pt x="228" y="0"/>
                </a:lnTo>
                <a:lnTo>
                  <a:pt x="231" y="57"/>
                </a:lnTo>
                <a:lnTo>
                  <a:pt x="252" y="27"/>
                </a:lnTo>
                <a:lnTo>
                  <a:pt x="345" y="27"/>
                </a:lnTo>
                <a:lnTo>
                  <a:pt x="345" y="75"/>
                </a:lnTo>
                <a:lnTo>
                  <a:pt x="369" y="72"/>
                </a:lnTo>
                <a:lnTo>
                  <a:pt x="369" y="105"/>
                </a:lnTo>
                <a:lnTo>
                  <a:pt x="1233" y="108"/>
                </a:lnTo>
                <a:lnTo>
                  <a:pt x="1350" y="90"/>
                </a:lnTo>
                <a:lnTo>
                  <a:pt x="1401" y="75"/>
                </a:lnTo>
                <a:lnTo>
                  <a:pt x="1359" y="180"/>
                </a:lnTo>
                <a:lnTo>
                  <a:pt x="42" y="180"/>
                </a:lnTo>
                <a:lnTo>
                  <a:pt x="15" y="147"/>
                </a:lnTo>
                <a:lnTo>
                  <a:pt x="0" y="9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noFill/>
            <a:round/>
            <a:headEnd type="none" w="sm" len="sm"/>
            <a:tailEnd type="none" w="sm" len="sm"/>
          </a:ln>
        </p:spPr>
        <p:txBody>
          <a:bodyPr lIns="54864" tIns="27432" rIns="54864" bIns="27432" anchor="ctr"/>
          <a:lstStyle/>
          <a:p>
            <a:pPr eaLnBrk="1" hangingPunct="1">
              <a:defRPr/>
            </a:pPr>
            <a:endParaRPr lang="pt-BR" sz="1100">
              <a:ea typeface="+mn-ea"/>
              <a:cs typeface="Arial" charset="0"/>
            </a:endParaRPr>
          </a:p>
        </p:txBody>
      </p:sp>
      <p:sp>
        <p:nvSpPr>
          <p:cNvPr id="24637" name="Rectangle 74"/>
          <p:cNvSpPr>
            <a:spLocks noChangeArrowheads="1"/>
          </p:cNvSpPr>
          <p:nvPr/>
        </p:nvSpPr>
        <p:spPr bwMode="auto">
          <a:xfrm>
            <a:off x="296863" y="1871663"/>
            <a:ext cx="2697162" cy="2270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/>
          <a:lstStyle/>
          <a:p>
            <a:r>
              <a:rPr lang="pt-BR" sz="1000" b="1">
                <a:solidFill>
                  <a:srgbClr val="000000"/>
                </a:solidFill>
              </a:rPr>
              <a:t>SEGUNDA</a:t>
            </a:r>
            <a:r>
              <a:rPr lang="pt-BR" sz="1000">
                <a:solidFill>
                  <a:srgbClr val="000000"/>
                </a:solidFill>
              </a:rPr>
              <a:t> Geração </a:t>
            </a:r>
            <a:r>
              <a:rPr lang="pt-BR" sz="1000" b="1">
                <a:solidFill>
                  <a:srgbClr val="000000"/>
                </a:solidFill>
              </a:rPr>
              <a:t>(1970-1980)</a:t>
            </a:r>
            <a:endParaRPr lang="pt-BR" sz="1000"/>
          </a:p>
        </p:txBody>
      </p:sp>
      <p:grpSp>
        <p:nvGrpSpPr>
          <p:cNvPr id="24638" name="Group 75"/>
          <p:cNvGrpSpPr>
            <a:grpSpLocks/>
          </p:cNvGrpSpPr>
          <p:nvPr/>
        </p:nvGrpSpPr>
        <p:grpSpPr bwMode="auto">
          <a:xfrm>
            <a:off x="296863" y="2084388"/>
            <a:ext cx="2066925" cy="236537"/>
            <a:chOff x="147" y="1593"/>
            <a:chExt cx="1554" cy="168"/>
          </a:xfrm>
        </p:grpSpPr>
        <p:sp>
          <p:nvSpPr>
            <p:cNvPr id="24696" name="Freeform 29"/>
            <p:cNvSpPr>
              <a:spLocks/>
            </p:cNvSpPr>
            <p:nvPr/>
          </p:nvSpPr>
          <p:spPr bwMode="auto">
            <a:xfrm>
              <a:off x="497" y="1638"/>
              <a:ext cx="969" cy="54"/>
            </a:xfrm>
            <a:custGeom>
              <a:avLst/>
              <a:gdLst>
                <a:gd name="T0" fmla="*/ 0 w 969"/>
                <a:gd name="T1" fmla="*/ 2147442593 h 54"/>
                <a:gd name="T2" fmla="*/ 2147442659 w 969"/>
                <a:gd name="T3" fmla="*/ 0 h 54"/>
                <a:gd name="T4" fmla="*/ 2147442659 w 969"/>
                <a:gd name="T5" fmla="*/ 0 h 54"/>
                <a:gd name="T6" fmla="*/ 2147442659 w 969"/>
                <a:gd name="T7" fmla="*/ 2147442593 h 54"/>
                <a:gd name="T8" fmla="*/ 2147442659 w 969"/>
                <a:gd name="T9" fmla="*/ 2147442593 h 54"/>
                <a:gd name="T10" fmla="*/ 2147442659 w 969"/>
                <a:gd name="T11" fmla="*/ 2147442593 h 54"/>
                <a:gd name="T12" fmla="*/ 0 w 969"/>
                <a:gd name="T13" fmla="*/ 2147442593 h 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69"/>
                <a:gd name="T22" fmla="*/ 0 h 54"/>
                <a:gd name="T23" fmla="*/ 969 w 969"/>
                <a:gd name="T24" fmla="*/ 54 h 5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69" h="54">
                  <a:moveTo>
                    <a:pt x="0" y="54"/>
                  </a:moveTo>
                  <a:lnTo>
                    <a:pt x="3" y="0"/>
                  </a:lnTo>
                  <a:lnTo>
                    <a:pt x="771" y="0"/>
                  </a:lnTo>
                  <a:lnTo>
                    <a:pt x="774" y="24"/>
                  </a:lnTo>
                  <a:lnTo>
                    <a:pt x="969" y="24"/>
                  </a:lnTo>
                  <a:lnTo>
                    <a:pt x="969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24697" name="Freeform 28"/>
            <p:cNvSpPr>
              <a:spLocks/>
            </p:cNvSpPr>
            <p:nvPr/>
          </p:nvSpPr>
          <p:spPr bwMode="auto">
            <a:xfrm>
              <a:off x="228" y="1659"/>
              <a:ext cx="90" cy="33"/>
            </a:xfrm>
            <a:custGeom>
              <a:avLst/>
              <a:gdLst>
                <a:gd name="T0" fmla="*/ 0 w 90"/>
                <a:gd name="T1" fmla="*/ 0 h 33"/>
                <a:gd name="T2" fmla="*/ 2147442472 w 90"/>
                <a:gd name="T3" fmla="*/ 0 h 33"/>
                <a:gd name="T4" fmla="*/ 2147442472 w 90"/>
                <a:gd name="T5" fmla="*/ 2147442207 h 33"/>
                <a:gd name="T6" fmla="*/ 0 w 90"/>
                <a:gd name="T7" fmla="*/ 2147442207 h 33"/>
                <a:gd name="T8" fmla="*/ 0 w 90"/>
                <a:gd name="T9" fmla="*/ 0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33"/>
                <a:gd name="T17" fmla="*/ 90 w 90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33">
                  <a:moveTo>
                    <a:pt x="0" y="0"/>
                  </a:moveTo>
                  <a:lnTo>
                    <a:pt x="90" y="0"/>
                  </a:lnTo>
                  <a:lnTo>
                    <a:pt x="90" y="30"/>
                  </a:lnTo>
                  <a:lnTo>
                    <a:pt x="0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147" y="1593"/>
              <a:ext cx="1554" cy="168"/>
            </a:xfrm>
            <a:custGeom>
              <a:avLst/>
              <a:gdLst>
                <a:gd name="T0" fmla="*/ 2147443549 w 1554"/>
                <a:gd name="T1" fmla="*/ 2147443444 h 168"/>
                <a:gd name="T2" fmla="*/ 2147443549 w 1554"/>
                <a:gd name="T3" fmla="*/ 2147443444 h 168"/>
                <a:gd name="T4" fmla="*/ 0 w 1554"/>
                <a:gd name="T5" fmla="*/ 2147443444 h 168"/>
                <a:gd name="T6" fmla="*/ 2147443549 w 1554"/>
                <a:gd name="T7" fmla="*/ 2147443444 h 168"/>
                <a:gd name="T8" fmla="*/ 2147443549 w 1554"/>
                <a:gd name="T9" fmla="*/ 2147443444 h 168"/>
                <a:gd name="T10" fmla="*/ 2147443549 w 1554"/>
                <a:gd name="T11" fmla="*/ 2147443444 h 168"/>
                <a:gd name="T12" fmla="*/ 2147443549 w 1554"/>
                <a:gd name="T13" fmla="*/ 0 h 168"/>
                <a:gd name="T14" fmla="*/ 2147443549 w 1554"/>
                <a:gd name="T15" fmla="*/ 0 h 168"/>
                <a:gd name="T16" fmla="*/ 2147443549 w 1554"/>
                <a:gd name="T17" fmla="*/ 2147443444 h 168"/>
                <a:gd name="T18" fmla="*/ 2147443549 w 1554"/>
                <a:gd name="T19" fmla="*/ 2147443444 h 168"/>
                <a:gd name="T20" fmla="*/ 2147443549 w 1554"/>
                <a:gd name="T21" fmla="*/ 2147443444 h 168"/>
                <a:gd name="T22" fmla="*/ 2147443549 w 1554"/>
                <a:gd name="T23" fmla="*/ 2147443444 h 168"/>
                <a:gd name="T24" fmla="*/ 2147443549 w 1554"/>
                <a:gd name="T25" fmla="*/ 2147443444 h 168"/>
                <a:gd name="T26" fmla="*/ 2147443549 w 1554"/>
                <a:gd name="T27" fmla="*/ 2147443444 h 168"/>
                <a:gd name="T28" fmla="*/ 2147443549 w 1554"/>
                <a:gd name="T29" fmla="*/ 2147443444 h 168"/>
                <a:gd name="T30" fmla="*/ 2147443549 w 1554"/>
                <a:gd name="T31" fmla="*/ 2147443444 h 168"/>
                <a:gd name="T32" fmla="*/ 2147443549 w 1554"/>
                <a:gd name="T33" fmla="*/ 2147443444 h 168"/>
                <a:gd name="T34" fmla="*/ 2147443549 w 1554"/>
                <a:gd name="T35" fmla="*/ 2147443444 h 16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54"/>
                <a:gd name="T55" fmla="*/ 0 h 168"/>
                <a:gd name="T56" fmla="*/ 1554 w 1554"/>
                <a:gd name="T57" fmla="*/ 168 h 16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54" h="168">
                  <a:moveTo>
                    <a:pt x="24" y="165"/>
                  </a:moveTo>
                  <a:lnTo>
                    <a:pt x="6" y="126"/>
                  </a:lnTo>
                  <a:lnTo>
                    <a:pt x="0" y="72"/>
                  </a:lnTo>
                  <a:lnTo>
                    <a:pt x="66" y="72"/>
                  </a:lnTo>
                  <a:lnTo>
                    <a:pt x="72" y="99"/>
                  </a:lnTo>
                  <a:lnTo>
                    <a:pt x="183" y="96"/>
                  </a:lnTo>
                  <a:lnTo>
                    <a:pt x="210" y="0"/>
                  </a:lnTo>
                  <a:lnTo>
                    <a:pt x="276" y="0"/>
                  </a:lnTo>
                  <a:lnTo>
                    <a:pt x="276" y="63"/>
                  </a:lnTo>
                  <a:lnTo>
                    <a:pt x="288" y="6"/>
                  </a:lnTo>
                  <a:lnTo>
                    <a:pt x="354" y="9"/>
                  </a:lnTo>
                  <a:lnTo>
                    <a:pt x="357" y="96"/>
                  </a:lnTo>
                  <a:lnTo>
                    <a:pt x="1329" y="96"/>
                  </a:lnTo>
                  <a:lnTo>
                    <a:pt x="1341" y="81"/>
                  </a:lnTo>
                  <a:lnTo>
                    <a:pt x="1554" y="84"/>
                  </a:lnTo>
                  <a:lnTo>
                    <a:pt x="1512" y="132"/>
                  </a:lnTo>
                  <a:lnTo>
                    <a:pt x="1482" y="168"/>
                  </a:lnTo>
                  <a:lnTo>
                    <a:pt x="24" y="16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pPr eaLnBrk="1" hangingPunct="1">
                <a:defRPr/>
              </a:pPr>
              <a:endParaRPr lang="pt-BR" sz="1100">
                <a:ea typeface="+mn-ea"/>
                <a:cs typeface="Arial" charset="0"/>
              </a:endParaRPr>
            </a:p>
          </p:txBody>
        </p:sp>
      </p:grpSp>
      <p:sp>
        <p:nvSpPr>
          <p:cNvPr id="24639" name="Rectangle 79"/>
          <p:cNvSpPr>
            <a:spLocks noChangeArrowheads="1"/>
          </p:cNvSpPr>
          <p:nvPr/>
        </p:nvSpPr>
        <p:spPr bwMode="auto">
          <a:xfrm>
            <a:off x="296863" y="2433638"/>
            <a:ext cx="2798762" cy="2682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/>
          <a:lstStyle/>
          <a:p>
            <a:r>
              <a:rPr lang="en-US" sz="1000" b="1">
                <a:solidFill>
                  <a:srgbClr val="000000"/>
                </a:solidFill>
              </a:rPr>
              <a:t>TERCEIRA</a:t>
            </a:r>
            <a:r>
              <a:rPr lang="en-US" sz="1000">
                <a:solidFill>
                  <a:srgbClr val="000000"/>
                </a:solidFill>
              </a:rPr>
              <a:t> Geração </a:t>
            </a:r>
            <a:r>
              <a:rPr lang="en-US" sz="1000" b="1">
                <a:solidFill>
                  <a:srgbClr val="000000"/>
                </a:solidFill>
              </a:rPr>
              <a:t>(1980-1988)</a:t>
            </a:r>
            <a:endParaRPr lang="en-US" sz="1000"/>
          </a:p>
        </p:txBody>
      </p:sp>
      <p:grpSp>
        <p:nvGrpSpPr>
          <p:cNvPr id="24640" name="Group 80"/>
          <p:cNvGrpSpPr>
            <a:grpSpLocks/>
          </p:cNvGrpSpPr>
          <p:nvPr/>
        </p:nvGrpSpPr>
        <p:grpSpPr bwMode="auto">
          <a:xfrm>
            <a:off x="280988" y="2468563"/>
            <a:ext cx="2566987" cy="481012"/>
            <a:chOff x="151" y="2035"/>
            <a:chExt cx="1929" cy="342"/>
          </a:xfrm>
        </p:grpSpPr>
        <p:sp>
          <p:nvSpPr>
            <p:cNvPr id="24693" name="Freeform 31"/>
            <p:cNvSpPr>
              <a:spLocks/>
            </p:cNvSpPr>
            <p:nvPr/>
          </p:nvSpPr>
          <p:spPr bwMode="auto">
            <a:xfrm>
              <a:off x="199" y="2227"/>
              <a:ext cx="588" cy="54"/>
            </a:xfrm>
            <a:custGeom>
              <a:avLst/>
              <a:gdLst>
                <a:gd name="T0" fmla="*/ 0 w 588"/>
                <a:gd name="T1" fmla="*/ 0 h 54"/>
                <a:gd name="T2" fmla="*/ 2147442308 w 588"/>
                <a:gd name="T3" fmla="*/ 0 h 54"/>
                <a:gd name="T4" fmla="*/ 2147442308 w 588"/>
                <a:gd name="T5" fmla="*/ 2147442593 h 54"/>
                <a:gd name="T6" fmla="*/ 2147442308 w 588"/>
                <a:gd name="T7" fmla="*/ 2147442593 h 54"/>
                <a:gd name="T8" fmla="*/ 0 w 588"/>
                <a:gd name="T9" fmla="*/ 0 h 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88"/>
                <a:gd name="T16" fmla="*/ 0 h 54"/>
                <a:gd name="T17" fmla="*/ 588 w 588"/>
                <a:gd name="T18" fmla="*/ 54 h 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88" h="54">
                  <a:moveTo>
                    <a:pt x="0" y="0"/>
                  </a:moveTo>
                  <a:lnTo>
                    <a:pt x="588" y="0"/>
                  </a:lnTo>
                  <a:lnTo>
                    <a:pt x="585" y="54"/>
                  </a:lnTo>
                  <a:lnTo>
                    <a:pt x="3" y="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24694" name="Freeform 32"/>
            <p:cNvSpPr>
              <a:spLocks/>
            </p:cNvSpPr>
            <p:nvPr/>
          </p:nvSpPr>
          <p:spPr bwMode="auto">
            <a:xfrm>
              <a:off x="784" y="2220"/>
              <a:ext cx="903" cy="52"/>
            </a:xfrm>
            <a:custGeom>
              <a:avLst/>
              <a:gdLst>
                <a:gd name="T0" fmla="*/ 0 w 903"/>
                <a:gd name="T1" fmla="*/ 0 h 52"/>
                <a:gd name="T2" fmla="*/ 2147442619 w 903"/>
                <a:gd name="T3" fmla="*/ 2147442570 h 52"/>
                <a:gd name="T4" fmla="*/ 2147442619 w 903"/>
                <a:gd name="T5" fmla="*/ 2147442570 h 52"/>
                <a:gd name="T6" fmla="*/ 0 w 903"/>
                <a:gd name="T7" fmla="*/ 2147442570 h 52"/>
                <a:gd name="T8" fmla="*/ 0 w 903"/>
                <a:gd name="T9" fmla="*/ 0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3"/>
                <a:gd name="T16" fmla="*/ 0 h 52"/>
                <a:gd name="T17" fmla="*/ 903 w 903"/>
                <a:gd name="T18" fmla="*/ 52 h 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3" h="52">
                  <a:moveTo>
                    <a:pt x="0" y="0"/>
                  </a:moveTo>
                  <a:lnTo>
                    <a:pt x="903" y="1"/>
                  </a:lnTo>
                  <a:lnTo>
                    <a:pt x="903" y="52"/>
                  </a:lnTo>
                  <a:lnTo>
                    <a:pt x="0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11" name="Freeform 30"/>
            <p:cNvSpPr>
              <a:spLocks/>
            </p:cNvSpPr>
            <p:nvPr/>
          </p:nvSpPr>
          <p:spPr bwMode="auto">
            <a:xfrm>
              <a:off x="151" y="2035"/>
              <a:ext cx="1929" cy="342"/>
            </a:xfrm>
            <a:custGeom>
              <a:avLst/>
              <a:gdLst>
                <a:gd name="T0" fmla="*/ 0 w 1929"/>
                <a:gd name="T1" fmla="*/ 2147443458 h 342"/>
                <a:gd name="T2" fmla="*/ 2147443680 w 1929"/>
                <a:gd name="T3" fmla="*/ 2147443458 h 342"/>
                <a:gd name="T4" fmla="*/ 2147443680 w 1929"/>
                <a:gd name="T5" fmla="*/ 2147443458 h 342"/>
                <a:gd name="T6" fmla="*/ 2147443680 w 1929"/>
                <a:gd name="T7" fmla="*/ 2147443458 h 342"/>
                <a:gd name="T8" fmla="*/ 2147443680 w 1929"/>
                <a:gd name="T9" fmla="*/ 2147443458 h 342"/>
                <a:gd name="T10" fmla="*/ 2147443680 w 1929"/>
                <a:gd name="T11" fmla="*/ 2147443458 h 342"/>
                <a:gd name="T12" fmla="*/ 2147443680 w 1929"/>
                <a:gd name="T13" fmla="*/ 2147443458 h 342"/>
                <a:gd name="T14" fmla="*/ 2147443680 w 1929"/>
                <a:gd name="T15" fmla="*/ 2147443458 h 342"/>
                <a:gd name="T16" fmla="*/ 2147443680 w 1929"/>
                <a:gd name="T17" fmla="*/ 2147443458 h 342"/>
                <a:gd name="T18" fmla="*/ 2147443680 w 1929"/>
                <a:gd name="T19" fmla="*/ 2147443458 h 342"/>
                <a:gd name="T20" fmla="*/ 2147443680 w 1929"/>
                <a:gd name="T21" fmla="*/ 2147443458 h 342"/>
                <a:gd name="T22" fmla="*/ 2147443680 w 1929"/>
                <a:gd name="T23" fmla="*/ 2147443458 h 342"/>
                <a:gd name="T24" fmla="*/ 2147443680 w 1929"/>
                <a:gd name="T25" fmla="*/ 0 h 342"/>
                <a:gd name="T26" fmla="*/ 2147443680 w 1929"/>
                <a:gd name="T27" fmla="*/ 0 h 342"/>
                <a:gd name="T28" fmla="*/ 2147443680 w 1929"/>
                <a:gd name="T29" fmla="*/ 2147443458 h 342"/>
                <a:gd name="T30" fmla="*/ 2147443680 w 1929"/>
                <a:gd name="T31" fmla="*/ 2147443458 h 342"/>
                <a:gd name="T32" fmla="*/ 2147443680 w 1929"/>
                <a:gd name="T33" fmla="*/ 2147443458 h 342"/>
                <a:gd name="T34" fmla="*/ 2147443680 w 1929"/>
                <a:gd name="T35" fmla="*/ 2147443458 h 342"/>
                <a:gd name="T36" fmla="*/ 2147443680 w 1929"/>
                <a:gd name="T37" fmla="*/ 2147443458 h 342"/>
                <a:gd name="T38" fmla="*/ 2147443680 w 1929"/>
                <a:gd name="T39" fmla="*/ 2147443458 h 342"/>
                <a:gd name="T40" fmla="*/ 2147443680 w 1929"/>
                <a:gd name="T41" fmla="*/ 2147443458 h 342"/>
                <a:gd name="T42" fmla="*/ 2147443680 w 1929"/>
                <a:gd name="T43" fmla="*/ 2147443458 h 342"/>
                <a:gd name="T44" fmla="*/ 2147443680 w 1929"/>
                <a:gd name="T45" fmla="*/ 2147443458 h 342"/>
                <a:gd name="T46" fmla="*/ 2147443680 w 1929"/>
                <a:gd name="T47" fmla="*/ 2147443458 h 342"/>
                <a:gd name="T48" fmla="*/ 2147443680 w 1929"/>
                <a:gd name="T49" fmla="*/ 2147443458 h 342"/>
                <a:gd name="T50" fmla="*/ 2147443680 w 1929"/>
                <a:gd name="T51" fmla="*/ 2147443458 h 342"/>
                <a:gd name="T52" fmla="*/ 2147443680 w 1929"/>
                <a:gd name="T53" fmla="*/ 2147443458 h 342"/>
                <a:gd name="T54" fmla="*/ 0 w 1929"/>
                <a:gd name="T55" fmla="*/ 2147443458 h 34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929"/>
                <a:gd name="T85" fmla="*/ 0 h 342"/>
                <a:gd name="T86" fmla="*/ 1929 w 1929"/>
                <a:gd name="T87" fmla="*/ 342 h 34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929" h="342">
                  <a:moveTo>
                    <a:pt x="0" y="234"/>
                  </a:moveTo>
                  <a:lnTo>
                    <a:pt x="618" y="234"/>
                  </a:lnTo>
                  <a:lnTo>
                    <a:pt x="621" y="147"/>
                  </a:lnTo>
                  <a:lnTo>
                    <a:pt x="648" y="147"/>
                  </a:lnTo>
                  <a:lnTo>
                    <a:pt x="648" y="234"/>
                  </a:lnTo>
                  <a:lnTo>
                    <a:pt x="1557" y="234"/>
                  </a:lnTo>
                  <a:lnTo>
                    <a:pt x="1557" y="147"/>
                  </a:lnTo>
                  <a:lnTo>
                    <a:pt x="1578" y="129"/>
                  </a:lnTo>
                  <a:lnTo>
                    <a:pt x="1578" y="75"/>
                  </a:lnTo>
                  <a:lnTo>
                    <a:pt x="1617" y="75"/>
                  </a:lnTo>
                  <a:lnTo>
                    <a:pt x="1617" y="129"/>
                  </a:lnTo>
                  <a:lnTo>
                    <a:pt x="1635" y="129"/>
                  </a:lnTo>
                  <a:lnTo>
                    <a:pt x="1638" y="0"/>
                  </a:lnTo>
                  <a:lnTo>
                    <a:pt x="1668" y="0"/>
                  </a:lnTo>
                  <a:lnTo>
                    <a:pt x="1674" y="36"/>
                  </a:lnTo>
                  <a:lnTo>
                    <a:pt x="1713" y="36"/>
                  </a:lnTo>
                  <a:lnTo>
                    <a:pt x="1725" y="57"/>
                  </a:lnTo>
                  <a:lnTo>
                    <a:pt x="1728" y="105"/>
                  </a:lnTo>
                  <a:lnTo>
                    <a:pt x="1716" y="141"/>
                  </a:lnTo>
                  <a:lnTo>
                    <a:pt x="1719" y="222"/>
                  </a:lnTo>
                  <a:lnTo>
                    <a:pt x="1737" y="222"/>
                  </a:lnTo>
                  <a:lnTo>
                    <a:pt x="1761" y="216"/>
                  </a:lnTo>
                  <a:lnTo>
                    <a:pt x="1929" y="216"/>
                  </a:lnTo>
                  <a:lnTo>
                    <a:pt x="1869" y="294"/>
                  </a:lnTo>
                  <a:lnTo>
                    <a:pt x="1869" y="342"/>
                  </a:lnTo>
                  <a:lnTo>
                    <a:pt x="30" y="336"/>
                  </a:lnTo>
                  <a:lnTo>
                    <a:pt x="21" y="282"/>
                  </a:lnTo>
                  <a:lnTo>
                    <a:pt x="0" y="23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pPr eaLnBrk="1" hangingPunct="1">
                <a:defRPr/>
              </a:pPr>
              <a:endParaRPr lang="pt-BR" sz="1100">
                <a:ea typeface="+mn-ea"/>
                <a:cs typeface="Arial" charset="0"/>
              </a:endParaRPr>
            </a:p>
          </p:txBody>
        </p:sp>
      </p:grpSp>
      <p:sp>
        <p:nvSpPr>
          <p:cNvPr id="37964" name="Freeform 33"/>
          <p:cNvSpPr>
            <a:spLocks/>
          </p:cNvSpPr>
          <p:nvPr/>
        </p:nvSpPr>
        <p:spPr bwMode="auto">
          <a:xfrm>
            <a:off x="285750" y="3011488"/>
            <a:ext cx="2803525" cy="460375"/>
          </a:xfrm>
          <a:custGeom>
            <a:avLst/>
            <a:gdLst>
              <a:gd name="T0" fmla="*/ 0 w 2107"/>
              <a:gd name="T1" fmla="*/ 2147483647 h 327"/>
              <a:gd name="T2" fmla="*/ 2147483647 w 2107"/>
              <a:gd name="T3" fmla="*/ 2147483647 h 327"/>
              <a:gd name="T4" fmla="*/ 2147483647 w 2107"/>
              <a:gd name="T5" fmla="*/ 2147483647 h 327"/>
              <a:gd name="T6" fmla="*/ 2147483647 w 2107"/>
              <a:gd name="T7" fmla="*/ 0 h 327"/>
              <a:gd name="T8" fmla="*/ 2147483647 w 2107"/>
              <a:gd name="T9" fmla="*/ 2147483647 h 327"/>
              <a:gd name="T10" fmla="*/ 2147483647 w 2107"/>
              <a:gd name="T11" fmla="*/ 2147483647 h 327"/>
              <a:gd name="T12" fmla="*/ 2147483647 w 2107"/>
              <a:gd name="T13" fmla="*/ 2147483647 h 327"/>
              <a:gd name="T14" fmla="*/ 2147483647 w 2107"/>
              <a:gd name="T15" fmla="*/ 2147483647 h 327"/>
              <a:gd name="T16" fmla="*/ 2147483647 w 2107"/>
              <a:gd name="T17" fmla="*/ 2147483647 h 327"/>
              <a:gd name="T18" fmla="*/ 2147483647 w 2107"/>
              <a:gd name="T19" fmla="*/ 2147483647 h 327"/>
              <a:gd name="T20" fmla="*/ 2147483647 w 2107"/>
              <a:gd name="T21" fmla="*/ 2147483647 h 327"/>
              <a:gd name="T22" fmla="*/ 2147483647 w 2107"/>
              <a:gd name="T23" fmla="*/ 2147483647 h 327"/>
              <a:gd name="T24" fmla="*/ 2147483647 w 2107"/>
              <a:gd name="T25" fmla="*/ 2147483647 h 327"/>
              <a:gd name="T26" fmla="*/ 2147483647 w 2107"/>
              <a:gd name="T27" fmla="*/ 2147483647 h 327"/>
              <a:gd name="T28" fmla="*/ 2147483647 w 2107"/>
              <a:gd name="T29" fmla="*/ 2147483647 h 327"/>
              <a:gd name="T30" fmla="*/ 2147483647 w 2107"/>
              <a:gd name="T31" fmla="*/ 2147483647 h 327"/>
              <a:gd name="T32" fmla="*/ 2147483647 w 2107"/>
              <a:gd name="T33" fmla="*/ 2147483647 h 327"/>
              <a:gd name="T34" fmla="*/ 2147483647 w 2107"/>
              <a:gd name="T35" fmla="*/ 2147483647 h 327"/>
              <a:gd name="T36" fmla="*/ 2147483647 w 2107"/>
              <a:gd name="T37" fmla="*/ 2147483647 h 327"/>
              <a:gd name="T38" fmla="*/ 2147483647 w 2107"/>
              <a:gd name="T39" fmla="*/ 2147483647 h 327"/>
              <a:gd name="T40" fmla="*/ 2147483647 w 2107"/>
              <a:gd name="T41" fmla="*/ 2147483647 h 327"/>
              <a:gd name="T42" fmla="*/ 0 w 2107"/>
              <a:gd name="T43" fmla="*/ 2147483647 h 32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107"/>
              <a:gd name="T67" fmla="*/ 0 h 327"/>
              <a:gd name="T68" fmla="*/ 2107 w 2107"/>
              <a:gd name="T69" fmla="*/ 327 h 32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107" h="327">
                <a:moveTo>
                  <a:pt x="0" y="170"/>
                </a:moveTo>
                <a:lnTo>
                  <a:pt x="193" y="168"/>
                </a:lnTo>
                <a:lnTo>
                  <a:pt x="193" y="3"/>
                </a:lnTo>
                <a:lnTo>
                  <a:pt x="220" y="0"/>
                </a:lnTo>
                <a:lnTo>
                  <a:pt x="247" y="51"/>
                </a:lnTo>
                <a:lnTo>
                  <a:pt x="250" y="24"/>
                </a:lnTo>
                <a:lnTo>
                  <a:pt x="328" y="24"/>
                </a:lnTo>
                <a:lnTo>
                  <a:pt x="331" y="177"/>
                </a:lnTo>
                <a:lnTo>
                  <a:pt x="1894" y="174"/>
                </a:lnTo>
                <a:lnTo>
                  <a:pt x="1909" y="156"/>
                </a:lnTo>
                <a:lnTo>
                  <a:pt x="2023" y="156"/>
                </a:lnTo>
                <a:lnTo>
                  <a:pt x="2107" y="126"/>
                </a:lnTo>
                <a:lnTo>
                  <a:pt x="2062" y="255"/>
                </a:lnTo>
                <a:lnTo>
                  <a:pt x="2080" y="276"/>
                </a:lnTo>
                <a:lnTo>
                  <a:pt x="2083" y="300"/>
                </a:lnTo>
                <a:lnTo>
                  <a:pt x="2071" y="315"/>
                </a:lnTo>
                <a:lnTo>
                  <a:pt x="2047" y="327"/>
                </a:lnTo>
                <a:lnTo>
                  <a:pt x="79" y="324"/>
                </a:lnTo>
                <a:lnTo>
                  <a:pt x="61" y="255"/>
                </a:lnTo>
                <a:lnTo>
                  <a:pt x="37" y="237"/>
                </a:lnTo>
                <a:lnTo>
                  <a:pt x="10" y="216"/>
                </a:lnTo>
                <a:lnTo>
                  <a:pt x="0" y="17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noFill/>
            <a:round/>
            <a:headEnd type="none" w="sm" len="sm"/>
            <a:tailEnd type="none" w="sm" len="sm"/>
          </a:ln>
        </p:spPr>
        <p:txBody>
          <a:bodyPr lIns="54864" tIns="27432" rIns="54864" bIns="27432" anchor="ctr"/>
          <a:lstStyle/>
          <a:p>
            <a:pPr eaLnBrk="1" hangingPunct="1">
              <a:defRPr/>
            </a:pPr>
            <a:endParaRPr lang="pt-BR" sz="1100">
              <a:ea typeface="+mn-ea"/>
              <a:cs typeface="Arial" charset="0"/>
            </a:endParaRPr>
          </a:p>
        </p:txBody>
      </p:sp>
      <p:sp>
        <p:nvSpPr>
          <p:cNvPr id="24642" name="Freeform 34"/>
          <p:cNvSpPr>
            <a:spLocks/>
          </p:cNvSpPr>
          <p:nvPr/>
        </p:nvSpPr>
        <p:spPr bwMode="auto">
          <a:xfrm>
            <a:off x="296863" y="3119438"/>
            <a:ext cx="252412" cy="144462"/>
          </a:xfrm>
          <a:custGeom>
            <a:avLst/>
            <a:gdLst>
              <a:gd name="T0" fmla="*/ 0 w 189"/>
              <a:gd name="T1" fmla="*/ 0 h 102"/>
              <a:gd name="T2" fmla="*/ 2147483647 w 189"/>
              <a:gd name="T3" fmla="*/ 0 h 102"/>
              <a:gd name="T4" fmla="*/ 2147483647 w 189"/>
              <a:gd name="T5" fmla="*/ 2147483647 h 102"/>
              <a:gd name="T6" fmla="*/ 0 w 189"/>
              <a:gd name="T7" fmla="*/ 2147483647 h 102"/>
              <a:gd name="T8" fmla="*/ 0 w 189"/>
              <a:gd name="T9" fmla="*/ 0 h 10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9"/>
              <a:gd name="T16" fmla="*/ 0 h 102"/>
              <a:gd name="T17" fmla="*/ 189 w 189"/>
              <a:gd name="T18" fmla="*/ 102 h 10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9" h="102">
                <a:moveTo>
                  <a:pt x="0" y="0"/>
                </a:moveTo>
                <a:lnTo>
                  <a:pt x="189" y="0"/>
                </a:lnTo>
                <a:lnTo>
                  <a:pt x="189" y="102"/>
                </a:lnTo>
                <a:lnTo>
                  <a:pt x="0" y="9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12700">
            <a:noFill/>
            <a:round/>
            <a:headEnd type="none" w="sm" len="sm"/>
            <a:tailEnd type="none" w="sm" len="sm"/>
          </a:ln>
        </p:spPr>
        <p:txBody>
          <a:bodyPr lIns="54864" tIns="27432" rIns="54864" bIns="27432" anchor="ctr"/>
          <a:lstStyle/>
          <a:p>
            <a:endParaRPr lang="pt-BR"/>
          </a:p>
        </p:txBody>
      </p:sp>
      <p:sp>
        <p:nvSpPr>
          <p:cNvPr id="24643" name="Freeform 35"/>
          <p:cNvSpPr>
            <a:spLocks/>
          </p:cNvSpPr>
          <p:nvPr/>
        </p:nvSpPr>
        <p:spPr bwMode="auto">
          <a:xfrm>
            <a:off x="725488" y="3117850"/>
            <a:ext cx="1879600" cy="150813"/>
          </a:xfrm>
          <a:custGeom>
            <a:avLst/>
            <a:gdLst>
              <a:gd name="T0" fmla="*/ 0 w 1413"/>
              <a:gd name="T1" fmla="*/ 0 h 108"/>
              <a:gd name="T2" fmla="*/ 2147483647 w 1413"/>
              <a:gd name="T3" fmla="*/ 0 h 108"/>
              <a:gd name="T4" fmla="*/ 2147483647 w 1413"/>
              <a:gd name="T5" fmla="*/ 2147483647 h 108"/>
              <a:gd name="T6" fmla="*/ 2147483647 w 1413"/>
              <a:gd name="T7" fmla="*/ 2147483647 h 108"/>
              <a:gd name="T8" fmla="*/ 2147483647 w 1413"/>
              <a:gd name="T9" fmla="*/ 2147483647 h 108"/>
              <a:gd name="T10" fmla="*/ 0 w 1413"/>
              <a:gd name="T11" fmla="*/ 2147483647 h 108"/>
              <a:gd name="T12" fmla="*/ 0 w 1413"/>
              <a:gd name="T13" fmla="*/ 0 h 1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413"/>
              <a:gd name="T22" fmla="*/ 0 h 108"/>
              <a:gd name="T23" fmla="*/ 1413 w 1413"/>
              <a:gd name="T24" fmla="*/ 108 h 1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413" h="108">
                <a:moveTo>
                  <a:pt x="0" y="0"/>
                </a:moveTo>
                <a:lnTo>
                  <a:pt x="906" y="0"/>
                </a:lnTo>
                <a:lnTo>
                  <a:pt x="912" y="39"/>
                </a:lnTo>
                <a:lnTo>
                  <a:pt x="1413" y="39"/>
                </a:lnTo>
                <a:lnTo>
                  <a:pt x="1413" y="108"/>
                </a:lnTo>
                <a:lnTo>
                  <a:pt x="0" y="105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12700">
            <a:noFill/>
            <a:round/>
            <a:headEnd type="none" w="sm" len="sm"/>
            <a:tailEnd type="none" w="sm" len="sm"/>
          </a:ln>
        </p:spPr>
        <p:txBody>
          <a:bodyPr lIns="54864" tIns="27432" rIns="54864" bIns="27432" anchor="ctr"/>
          <a:lstStyle/>
          <a:p>
            <a:endParaRPr lang="pt-BR"/>
          </a:p>
        </p:txBody>
      </p:sp>
      <p:grpSp>
        <p:nvGrpSpPr>
          <p:cNvPr id="24644" name="Grupo 10"/>
          <p:cNvGrpSpPr>
            <a:grpSpLocks/>
          </p:cNvGrpSpPr>
          <p:nvPr/>
        </p:nvGrpSpPr>
        <p:grpSpPr bwMode="auto">
          <a:xfrm>
            <a:off x="300038" y="4641850"/>
            <a:ext cx="3513137" cy="554038"/>
            <a:chOff x="660966" y="5373216"/>
            <a:chExt cx="3512843" cy="553934"/>
          </a:xfrm>
        </p:grpSpPr>
        <p:sp>
          <p:nvSpPr>
            <p:cNvPr id="24690" name="Freeform 40"/>
            <p:cNvSpPr>
              <a:spLocks/>
            </p:cNvSpPr>
            <p:nvPr/>
          </p:nvSpPr>
          <p:spPr bwMode="auto">
            <a:xfrm>
              <a:off x="726007" y="5583277"/>
              <a:ext cx="637903" cy="135362"/>
            </a:xfrm>
            <a:custGeom>
              <a:avLst/>
              <a:gdLst>
                <a:gd name="T0" fmla="*/ 0 w 495"/>
                <a:gd name="T1" fmla="*/ 0 h 96"/>
                <a:gd name="T2" fmla="*/ 2147483647 w 495"/>
                <a:gd name="T3" fmla="*/ 0 h 96"/>
                <a:gd name="T4" fmla="*/ 2147483647 w 495"/>
                <a:gd name="T5" fmla="*/ 2147483647 h 96"/>
                <a:gd name="T6" fmla="*/ 0 w 495"/>
                <a:gd name="T7" fmla="*/ 2147483647 h 96"/>
                <a:gd name="T8" fmla="*/ 0 w 495"/>
                <a:gd name="T9" fmla="*/ 0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5"/>
                <a:gd name="T16" fmla="*/ 0 h 96"/>
                <a:gd name="T17" fmla="*/ 495 w 495"/>
                <a:gd name="T18" fmla="*/ 96 h 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5" h="96">
                  <a:moveTo>
                    <a:pt x="0" y="0"/>
                  </a:moveTo>
                  <a:lnTo>
                    <a:pt x="492" y="0"/>
                  </a:lnTo>
                  <a:lnTo>
                    <a:pt x="495" y="96"/>
                  </a:lnTo>
                  <a:lnTo>
                    <a:pt x="0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24691" name="Freeform 41"/>
            <p:cNvSpPr>
              <a:spLocks/>
            </p:cNvSpPr>
            <p:nvPr/>
          </p:nvSpPr>
          <p:spPr bwMode="auto">
            <a:xfrm>
              <a:off x="1520777" y="5592155"/>
              <a:ext cx="2420904" cy="143904"/>
            </a:xfrm>
            <a:custGeom>
              <a:avLst/>
              <a:gdLst>
                <a:gd name="T0" fmla="*/ 0 w 1881"/>
                <a:gd name="T1" fmla="*/ 0 h 102"/>
                <a:gd name="T2" fmla="*/ 2147483647 w 1881"/>
                <a:gd name="T3" fmla="*/ 0 h 102"/>
                <a:gd name="T4" fmla="*/ 2147483647 w 1881"/>
                <a:gd name="T5" fmla="*/ 2147483647 h 102"/>
                <a:gd name="T6" fmla="*/ 2147483647 w 1881"/>
                <a:gd name="T7" fmla="*/ 2147483647 h 102"/>
                <a:gd name="T8" fmla="*/ 2147483647 w 1881"/>
                <a:gd name="T9" fmla="*/ 2147483647 h 102"/>
                <a:gd name="T10" fmla="*/ 2147483647 w 1881"/>
                <a:gd name="T11" fmla="*/ 2147483647 h 102"/>
                <a:gd name="T12" fmla="*/ 2147483647 w 1881"/>
                <a:gd name="T13" fmla="*/ 2147483647 h 102"/>
                <a:gd name="T14" fmla="*/ 0 w 1881"/>
                <a:gd name="T15" fmla="*/ 2147483647 h 102"/>
                <a:gd name="T16" fmla="*/ 0 w 1881"/>
                <a:gd name="T17" fmla="*/ 0 h 10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81"/>
                <a:gd name="T28" fmla="*/ 0 h 102"/>
                <a:gd name="T29" fmla="*/ 1881 w 1881"/>
                <a:gd name="T30" fmla="*/ 102 h 10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81" h="102">
                  <a:moveTo>
                    <a:pt x="0" y="0"/>
                  </a:moveTo>
                  <a:lnTo>
                    <a:pt x="900" y="0"/>
                  </a:lnTo>
                  <a:lnTo>
                    <a:pt x="900" y="36"/>
                  </a:lnTo>
                  <a:lnTo>
                    <a:pt x="1392" y="36"/>
                  </a:lnTo>
                  <a:lnTo>
                    <a:pt x="1389" y="72"/>
                  </a:lnTo>
                  <a:lnTo>
                    <a:pt x="1881" y="72"/>
                  </a:lnTo>
                  <a:lnTo>
                    <a:pt x="1878" y="102"/>
                  </a:lnTo>
                  <a:lnTo>
                    <a:pt x="0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37967" name="Freeform 39"/>
            <p:cNvSpPr>
              <a:spLocks/>
            </p:cNvSpPr>
            <p:nvPr/>
          </p:nvSpPr>
          <p:spPr bwMode="auto">
            <a:xfrm>
              <a:off x="660966" y="5373216"/>
              <a:ext cx="3512843" cy="553934"/>
            </a:xfrm>
            <a:custGeom>
              <a:avLst/>
              <a:gdLst>
                <a:gd name="T0" fmla="*/ 0 w 2730"/>
                <a:gd name="T1" fmla="*/ 2147483647 h 393"/>
                <a:gd name="T2" fmla="*/ 2147483647 w 2730"/>
                <a:gd name="T3" fmla="*/ 2147483647 h 393"/>
                <a:gd name="T4" fmla="*/ 2147483647 w 2730"/>
                <a:gd name="T5" fmla="*/ 2147483647 h 393"/>
                <a:gd name="T6" fmla="*/ 2147483647 w 2730"/>
                <a:gd name="T7" fmla="*/ 0 h 393"/>
                <a:gd name="T8" fmla="*/ 2147483647 w 2730"/>
                <a:gd name="T9" fmla="*/ 2147483647 h 393"/>
                <a:gd name="T10" fmla="*/ 2147483647 w 2730"/>
                <a:gd name="T11" fmla="*/ 2147483647 h 393"/>
                <a:gd name="T12" fmla="*/ 2147483647 w 2730"/>
                <a:gd name="T13" fmla="*/ 2147483647 h 393"/>
                <a:gd name="T14" fmla="*/ 2147483647 w 2730"/>
                <a:gd name="T15" fmla="*/ 2147483647 h 393"/>
                <a:gd name="T16" fmla="*/ 2147483647 w 2730"/>
                <a:gd name="T17" fmla="*/ 2147483647 h 393"/>
                <a:gd name="T18" fmla="*/ 2147483647 w 2730"/>
                <a:gd name="T19" fmla="*/ 2147483647 h 393"/>
                <a:gd name="T20" fmla="*/ 2147483647 w 2730"/>
                <a:gd name="T21" fmla="*/ 2147483647 h 393"/>
                <a:gd name="T22" fmla="*/ 2147483647 w 2730"/>
                <a:gd name="T23" fmla="*/ 2147483647 h 393"/>
                <a:gd name="T24" fmla="*/ 2147483647 w 2730"/>
                <a:gd name="T25" fmla="*/ 2147483647 h 393"/>
                <a:gd name="T26" fmla="*/ 2147483647 w 2730"/>
                <a:gd name="T27" fmla="*/ 2147483647 h 393"/>
                <a:gd name="T28" fmla="*/ 2147483647 w 2730"/>
                <a:gd name="T29" fmla="*/ 2147483647 h 393"/>
                <a:gd name="T30" fmla="*/ 2147483647 w 2730"/>
                <a:gd name="T31" fmla="*/ 2147483647 h 393"/>
                <a:gd name="T32" fmla="*/ 2147483647 w 2730"/>
                <a:gd name="T33" fmla="*/ 2147483647 h 393"/>
                <a:gd name="T34" fmla="*/ 2147483647 w 2730"/>
                <a:gd name="T35" fmla="*/ 2147483647 h 393"/>
                <a:gd name="T36" fmla="*/ 0 w 2730"/>
                <a:gd name="T37" fmla="*/ 2147483647 h 39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30"/>
                <a:gd name="T58" fmla="*/ 0 h 393"/>
                <a:gd name="T59" fmla="*/ 2730 w 2730"/>
                <a:gd name="T60" fmla="*/ 393 h 39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30" h="393">
                  <a:moveTo>
                    <a:pt x="0" y="240"/>
                  </a:moveTo>
                  <a:lnTo>
                    <a:pt x="543" y="240"/>
                  </a:lnTo>
                  <a:lnTo>
                    <a:pt x="540" y="6"/>
                  </a:lnTo>
                  <a:lnTo>
                    <a:pt x="561" y="0"/>
                  </a:lnTo>
                  <a:lnTo>
                    <a:pt x="585" y="48"/>
                  </a:lnTo>
                  <a:lnTo>
                    <a:pt x="597" y="24"/>
                  </a:lnTo>
                  <a:lnTo>
                    <a:pt x="669" y="24"/>
                  </a:lnTo>
                  <a:lnTo>
                    <a:pt x="675" y="240"/>
                  </a:lnTo>
                  <a:lnTo>
                    <a:pt x="2556" y="243"/>
                  </a:lnTo>
                  <a:lnTo>
                    <a:pt x="2640" y="231"/>
                  </a:lnTo>
                  <a:lnTo>
                    <a:pt x="2730" y="201"/>
                  </a:lnTo>
                  <a:lnTo>
                    <a:pt x="2691" y="327"/>
                  </a:lnTo>
                  <a:lnTo>
                    <a:pt x="2712" y="345"/>
                  </a:lnTo>
                  <a:lnTo>
                    <a:pt x="2715" y="375"/>
                  </a:lnTo>
                  <a:lnTo>
                    <a:pt x="2694" y="393"/>
                  </a:lnTo>
                  <a:lnTo>
                    <a:pt x="75" y="393"/>
                  </a:lnTo>
                  <a:lnTo>
                    <a:pt x="54" y="315"/>
                  </a:lnTo>
                  <a:lnTo>
                    <a:pt x="9" y="285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pPr eaLnBrk="1" hangingPunct="1">
                <a:defRPr/>
              </a:pPr>
              <a:endParaRPr lang="pt-BR" sz="1200">
                <a:ea typeface="+mn-ea"/>
                <a:cs typeface="Arial" charset="0"/>
              </a:endParaRPr>
            </a:p>
          </p:txBody>
        </p:sp>
      </p:grpSp>
      <p:grpSp>
        <p:nvGrpSpPr>
          <p:cNvPr id="24645" name="Group 90"/>
          <p:cNvGrpSpPr>
            <a:grpSpLocks/>
          </p:cNvGrpSpPr>
          <p:nvPr/>
        </p:nvGrpSpPr>
        <p:grpSpPr bwMode="auto">
          <a:xfrm>
            <a:off x="280988" y="3770313"/>
            <a:ext cx="3124200" cy="561975"/>
            <a:chOff x="141" y="3011"/>
            <a:chExt cx="2348" cy="399"/>
          </a:xfrm>
        </p:grpSpPr>
        <p:sp>
          <p:nvSpPr>
            <p:cNvPr id="24687" name="Freeform 38"/>
            <p:cNvSpPr>
              <a:spLocks/>
            </p:cNvSpPr>
            <p:nvPr/>
          </p:nvSpPr>
          <p:spPr bwMode="auto">
            <a:xfrm>
              <a:off x="696" y="3164"/>
              <a:ext cx="1413" cy="105"/>
            </a:xfrm>
            <a:custGeom>
              <a:avLst/>
              <a:gdLst>
                <a:gd name="T0" fmla="*/ 0 w 1413"/>
                <a:gd name="T1" fmla="*/ 0 h 105"/>
                <a:gd name="T2" fmla="*/ 2147442458 w 1413"/>
                <a:gd name="T3" fmla="*/ 0 h 105"/>
                <a:gd name="T4" fmla="*/ 2147442458 w 1413"/>
                <a:gd name="T5" fmla="*/ 2147442576 h 105"/>
                <a:gd name="T6" fmla="*/ 2147442458 w 1413"/>
                <a:gd name="T7" fmla="*/ 2147442576 h 105"/>
                <a:gd name="T8" fmla="*/ 2147442458 w 1413"/>
                <a:gd name="T9" fmla="*/ 2147442576 h 105"/>
                <a:gd name="T10" fmla="*/ 0 w 1413"/>
                <a:gd name="T11" fmla="*/ 2147442576 h 105"/>
                <a:gd name="T12" fmla="*/ 0 w 1413"/>
                <a:gd name="T13" fmla="*/ 0 h 10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13"/>
                <a:gd name="T22" fmla="*/ 0 h 105"/>
                <a:gd name="T23" fmla="*/ 1413 w 1413"/>
                <a:gd name="T24" fmla="*/ 105 h 10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13" h="105">
                  <a:moveTo>
                    <a:pt x="0" y="0"/>
                  </a:moveTo>
                  <a:lnTo>
                    <a:pt x="909" y="0"/>
                  </a:lnTo>
                  <a:lnTo>
                    <a:pt x="909" y="36"/>
                  </a:lnTo>
                  <a:lnTo>
                    <a:pt x="1413" y="36"/>
                  </a:lnTo>
                  <a:lnTo>
                    <a:pt x="1413" y="105"/>
                  </a:lnTo>
                  <a:lnTo>
                    <a:pt x="0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24688" name="Freeform 37"/>
            <p:cNvSpPr>
              <a:spLocks/>
            </p:cNvSpPr>
            <p:nvPr/>
          </p:nvSpPr>
          <p:spPr bwMode="auto">
            <a:xfrm>
              <a:off x="182" y="3200"/>
              <a:ext cx="390" cy="72"/>
            </a:xfrm>
            <a:custGeom>
              <a:avLst/>
              <a:gdLst>
                <a:gd name="T0" fmla="*/ 0 w 390"/>
                <a:gd name="T1" fmla="*/ 0 h 72"/>
                <a:gd name="T2" fmla="*/ 2147442528 w 390"/>
                <a:gd name="T3" fmla="*/ 0 h 72"/>
                <a:gd name="T4" fmla="*/ 2147442528 w 390"/>
                <a:gd name="T5" fmla="*/ 2147442290 h 72"/>
                <a:gd name="T6" fmla="*/ 2147442528 w 390"/>
                <a:gd name="T7" fmla="*/ 2147442290 h 72"/>
                <a:gd name="T8" fmla="*/ 0 w 390"/>
                <a:gd name="T9" fmla="*/ 0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90"/>
                <a:gd name="T16" fmla="*/ 0 h 72"/>
                <a:gd name="T17" fmla="*/ 390 w 390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90" h="72">
                  <a:moveTo>
                    <a:pt x="0" y="0"/>
                  </a:moveTo>
                  <a:lnTo>
                    <a:pt x="390" y="0"/>
                  </a:lnTo>
                  <a:lnTo>
                    <a:pt x="390" y="72"/>
                  </a:lnTo>
                  <a:lnTo>
                    <a:pt x="3" y="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endParaRPr lang="pt-BR"/>
            </a:p>
          </p:txBody>
        </p:sp>
        <p:sp>
          <p:nvSpPr>
            <p:cNvPr id="37974" name="Freeform 36"/>
            <p:cNvSpPr>
              <a:spLocks/>
            </p:cNvSpPr>
            <p:nvPr/>
          </p:nvSpPr>
          <p:spPr bwMode="auto">
            <a:xfrm>
              <a:off x="141" y="3011"/>
              <a:ext cx="2348" cy="399"/>
            </a:xfrm>
            <a:custGeom>
              <a:avLst/>
              <a:gdLst>
                <a:gd name="T0" fmla="*/ 0 w 2346"/>
                <a:gd name="T1" fmla="*/ 2147443567 h 399"/>
                <a:gd name="T2" fmla="*/ 2147443330 w 2346"/>
                <a:gd name="T3" fmla="*/ 2147443567 h 399"/>
                <a:gd name="T4" fmla="*/ 2147443330 w 2346"/>
                <a:gd name="T5" fmla="*/ 0 h 399"/>
                <a:gd name="T6" fmla="*/ 2147443330 w 2346"/>
                <a:gd name="T7" fmla="*/ 0 h 399"/>
                <a:gd name="T8" fmla="*/ 2147443330 w 2346"/>
                <a:gd name="T9" fmla="*/ 2147443567 h 399"/>
                <a:gd name="T10" fmla="*/ 2147443330 w 2346"/>
                <a:gd name="T11" fmla="*/ 2147443567 h 399"/>
                <a:gd name="T12" fmla="*/ 2147443330 w 2346"/>
                <a:gd name="T13" fmla="*/ 2147443567 h 399"/>
                <a:gd name="T14" fmla="*/ 2147443330 w 2346"/>
                <a:gd name="T15" fmla="*/ 2147443567 h 399"/>
                <a:gd name="T16" fmla="*/ 2147443330 w 2346"/>
                <a:gd name="T17" fmla="*/ 2147443567 h 399"/>
                <a:gd name="T18" fmla="*/ 2147443330 w 2346"/>
                <a:gd name="T19" fmla="*/ 2147443567 h 399"/>
                <a:gd name="T20" fmla="*/ 2147443330 w 2346"/>
                <a:gd name="T21" fmla="*/ 2147443567 h 399"/>
                <a:gd name="T22" fmla="*/ 2147443330 w 2346"/>
                <a:gd name="T23" fmla="*/ 2147443567 h 399"/>
                <a:gd name="T24" fmla="*/ 2147443330 w 2346"/>
                <a:gd name="T25" fmla="*/ 2147443567 h 399"/>
                <a:gd name="T26" fmla="*/ 2147443330 w 2346"/>
                <a:gd name="T27" fmla="*/ 2147443567 h 399"/>
                <a:gd name="T28" fmla="*/ 2147443330 w 2346"/>
                <a:gd name="T29" fmla="*/ 2147443567 h 399"/>
                <a:gd name="T30" fmla="*/ 2147443330 w 2346"/>
                <a:gd name="T31" fmla="*/ 2147443567 h 399"/>
                <a:gd name="T32" fmla="*/ 2147443330 w 2346"/>
                <a:gd name="T33" fmla="*/ 2147443567 h 399"/>
                <a:gd name="T34" fmla="*/ 2147443330 w 2346"/>
                <a:gd name="T35" fmla="*/ 2147443567 h 399"/>
                <a:gd name="T36" fmla="*/ 2147443330 w 2346"/>
                <a:gd name="T37" fmla="*/ 2147443567 h 399"/>
                <a:gd name="T38" fmla="*/ 2147443330 w 2346"/>
                <a:gd name="T39" fmla="*/ 2147443567 h 399"/>
                <a:gd name="T40" fmla="*/ 0 w 2346"/>
                <a:gd name="T41" fmla="*/ 2147443567 h 39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346"/>
                <a:gd name="T64" fmla="*/ 0 h 399"/>
                <a:gd name="T65" fmla="*/ 2346 w 2346"/>
                <a:gd name="T66" fmla="*/ 399 h 39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346" h="399">
                  <a:moveTo>
                    <a:pt x="0" y="237"/>
                  </a:moveTo>
                  <a:lnTo>
                    <a:pt x="423" y="240"/>
                  </a:lnTo>
                  <a:lnTo>
                    <a:pt x="426" y="0"/>
                  </a:lnTo>
                  <a:lnTo>
                    <a:pt x="447" y="0"/>
                  </a:lnTo>
                  <a:lnTo>
                    <a:pt x="471" y="51"/>
                  </a:lnTo>
                  <a:lnTo>
                    <a:pt x="480" y="18"/>
                  </a:lnTo>
                  <a:lnTo>
                    <a:pt x="555" y="18"/>
                  </a:lnTo>
                  <a:lnTo>
                    <a:pt x="558" y="246"/>
                  </a:lnTo>
                  <a:lnTo>
                    <a:pt x="2130" y="246"/>
                  </a:lnTo>
                  <a:lnTo>
                    <a:pt x="2157" y="225"/>
                  </a:lnTo>
                  <a:lnTo>
                    <a:pt x="2274" y="225"/>
                  </a:lnTo>
                  <a:lnTo>
                    <a:pt x="2346" y="198"/>
                  </a:lnTo>
                  <a:lnTo>
                    <a:pt x="2304" y="327"/>
                  </a:lnTo>
                  <a:lnTo>
                    <a:pt x="2325" y="351"/>
                  </a:lnTo>
                  <a:lnTo>
                    <a:pt x="2325" y="369"/>
                  </a:lnTo>
                  <a:lnTo>
                    <a:pt x="2313" y="387"/>
                  </a:lnTo>
                  <a:lnTo>
                    <a:pt x="2292" y="399"/>
                  </a:lnTo>
                  <a:lnTo>
                    <a:pt x="78" y="396"/>
                  </a:lnTo>
                  <a:lnTo>
                    <a:pt x="63" y="315"/>
                  </a:lnTo>
                  <a:lnTo>
                    <a:pt x="9" y="291"/>
                  </a:lnTo>
                  <a:lnTo>
                    <a:pt x="0" y="2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lIns="54864" tIns="27432" rIns="54864" bIns="27432" anchor="ctr"/>
            <a:lstStyle/>
            <a:p>
              <a:pPr eaLnBrk="1" hangingPunct="1">
                <a:defRPr/>
              </a:pPr>
              <a:endParaRPr lang="pt-BR" sz="1200">
                <a:ea typeface="+mn-ea"/>
                <a:cs typeface="Arial" charset="0"/>
              </a:endParaRPr>
            </a:p>
          </p:txBody>
        </p:sp>
      </p:grpSp>
      <p:sp>
        <p:nvSpPr>
          <p:cNvPr id="24646" name="Text Box 48"/>
          <p:cNvSpPr txBox="1">
            <a:spLocks noChangeArrowheads="1"/>
          </p:cNvSpPr>
          <p:nvPr/>
        </p:nvSpPr>
        <p:spPr bwMode="auto">
          <a:xfrm>
            <a:off x="341313" y="3611563"/>
            <a:ext cx="2559050" cy="2127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/>
          <a:lstStyle/>
          <a:p>
            <a:r>
              <a:rPr lang="en-US" sz="1000" b="1">
                <a:solidFill>
                  <a:srgbClr val="000000"/>
                </a:solidFill>
                <a:latin typeface="Arial" pitchFamily="34" charset="0"/>
              </a:rPr>
              <a:t>QUARTA</a:t>
            </a:r>
            <a:r>
              <a:rPr lang="en-US" sz="1000">
                <a:solidFill>
                  <a:srgbClr val="000000"/>
                </a:solidFill>
                <a:latin typeface="Arial" pitchFamily="34" charset="0"/>
              </a:rPr>
              <a:t> Geração </a:t>
            </a:r>
            <a:r>
              <a:rPr lang="en-US" sz="1000" b="1">
                <a:solidFill>
                  <a:srgbClr val="000000"/>
                </a:solidFill>
                <a:latin typeface="Arial" pitchFamily="34" charset="0"/>
              </a:rPr>
              <a:t>(1988-2000)</a:t>
            </a:r>
            <a:endParaRPr lang="en-US" sz="1000">
              <a:latin typeface="Arial" pitchFamily="34" charset="0"/>
            </a:endParaRPr>
          </a:p>
        </p:txBody>
      </p:sp>
      <p:sp>
        <p:nvSpPr>
          <p:cNvPr id="24647" name="Text Box 48"/>
          <p:cNvSpPr txBox="1">
            <a:spLocks noChangeArrowheads="1"/>
          </p:cNvSpPr>
          <p:nvPr/>
        </p:nvSpPr>
        <p:spPr bwMode="auto">
          <a:xfrm>
            <a:off x="358775" y="4460875"/>
            <a:ext cx="2605088" cy="263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/>
          <a:lstStyle/>
          <a:p>
            <a:r>
              <a:rPr lang="en-US" sz="1000" b="1">
                <a:solidFill>
                  <a:srgbClr val="000000"/>
                </a:solidFill>
                <a:latin typeface="Arial" pitchFamily="34" charset="0"/>
              </a:rPr>
              <a:t>QUINTA</a:t>
            </a:r>
            <a:r>
              <a:rPr lang="en-US" sz="1000">
                <a:solidFill>
                  <a:srgbClr val="000000"/>
                </a:solidFill>
                <a:latin typeface="Arial" pitchFamily="34" charset="0"/>
              </a:rPr>
              <a:t> e </a:t>
            </a:r>
            <a:r>
              <a:rPr lang="en-US" sz="1000" b="1">
                <a:solidFill>
                  <a:srgbClr val="000000"/>
                </a:solidFill>
                <a:latin typeface="Arial" pitchFamily="34" charset="0"/>
              </a:rPr>
              <a:t>SEXTA</a:t>
            </a:r>
            <a:r>
              <a:rPr lang="en-US" sz="1000">
                <a:solidFill>
                  <a:srgbClr val="000000"/>
                </a:solidFill>
                <a:latin typeface="Arial" pitchFamily="34" charset="0"/>
              </a:rPr>
              <a:t> Gerações </a:t>
            </a:r>
            <a:r>
              <a:rPr lang="en-US" sz="1000" b="1">
                <a:solidFill>
                  <a:srgbClr val="000000"/>
                </a:solidFill>
                <a:latin typeface="Arial" pitchFamily="34" charset="0"/>
              </a:rPr>
              <a:t>(2000-2011)</a:t>
            </a:r>
            <a:endParaRPr lang="en-US" sz="1000">
              <a:latin typeface="Arial" pitchFamily="34" charset="0"/>
            </a:endParaRPr>
          </a:p>
        </p:txBody>
      </p:sp>
      <p:sp>
        <p:nvSpPr>
          <p:cNvPr id="24648" name="Text Box 87"/>
          <p:cNvSpPr txBox="1">
            <a:spLocks noChangeArrowheads="1"/>
          </p:cNvSpPr>
          <p:nvPr/>
        </p:nvSpPr>
        <p:spPr bwMode="auto">
          <a:xfrm>
            <a:off x="5665788" y="6165850"/>
            <a:ext cx="19002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4864" tIns="27432" rIns="54864" bIns="27432"/>
          <a:lstStyle/>
          <a:p>
            <a:pPr algn="r"/>
            <a:r>
              <a:rPr lang="en-US" sz="1000" b="1" i="1">
                <a:solidFill>
                  <a:srgbClr val="000000"/>
                </a:solidFill>
                <a:cs typeface="Times New Roman" pitchFamily="18" charset="0"/>
              </a:rPr>
              <a:t>* TEU: T</a:t>
            </a:r>
            <a:r>
              <a:rPr lang="en-US" sz="1000" i="1">
                <a:solidFill>
                  <a:srgbClr val="000000"/>
                </a:solidFill>
                <a:cs typeface="Times New Roman" pitchFamily="18" charset="0"/>
              </a:rPr>
              <a:t>wenty feet </a:t>
            </a:r>
            <a:r>
              <a:rPr lang="en-US" sz="1000" b="1" i="1">
                <a:solidFill>
                  <a:srgbClr val="000000"/>
                </a:solidFill>
                <a:cs typeface="Times New Roman" pitchFamily="18" charset="0"/>
              </a:rPr>
              <a:t>E</a:t>
            </a:r>
            <a:r>
              <a:rPr lang="en-US" sz="1000" i="1">
                <a:solidFill>
                  <a:srgbClr val="000000"/>
                </a:solidFill>
                <a:cs typeface="Times New Roman" pitchFamily="18" charset="0"/>
              </a:rPr>
              <a:t>mpty </a:t>
            </a:r>
            <a:r>
              <a:rPr lang="en-US" sz="1000" b="1" i="1">
                <a:solidFill>
                  <a:srgbClr val="000000"/>
                </a:solidFill>
                <a:cs typeface="Times New Roman" pitchFamily="18" charset="0"/>
              </a:rPr>
              <a:t>U</a:t>
            </a:r>
            <a:r>
              <a:rPr lang="en-US" sz="1000" i="1">
                <a:solidFill>
                  <a:srgbClr val="000000"/>
                </a:solidFill>
                <a:cs typeface="Times New Roman" pitchFamily="18" charset="0"/>
              </a:rPr>
              <a:t>nit</a:t>
            </a:r>
            <a:endParaRPr lang="pt-BR" sz="1000" i="1">
              <a:cs typeface="Times New Roman" pitchFamily="18" charset="0"/>
            </a:endParaRPr>
          </a:p>
          <a:p>
            <a:pPr algn="r"/>
            <a:r>
              <a:rPr lang="en-US" sz="1000" b="1" i="1">
                <a:solidFill>
                  <a:srgbClr val="000000"/>
                </a:solidFill>
                <a:cs typeface="Times New Roman" pitchFamily="18" charset="0"/>
              </a:rPr>
              <a:t>         </a:t>
            </a:r>
            <a:endParaRPr lang="en-US" sz="2800" i="1">
              <a:cs typeface="Times New Roman" pitchFamily="18" charset="0"/>
            </a:endParaRPr>
          </a:p>
        </p:txBody>
      </p:sp>
      <p:sp>
        <p:nvSpPr>
          <p:cNvPr id="102" name="Título 101"/>
          <p:cNvSpPr>
            <a:spLocks noGrp="1"/>
          </p:cNvSpPr>
          <p:nvPr>
            <p:ph type="title"/>
          </p:nvPr>
        </p:nvSpPr>
        <p:spPr>
          <a:xfrm>
            <a:off x="4364038" y="111125"/>
            <a:ext cx="4529137" cy="365125"/>
          </a:xfrm>
        </p:spPr>
        <p:txBody>
          <a:bodyPr rtlCol="0">
            <a:normAutofit/>
          </a:bodyPr>
          <a:lstStyle/>
          <a:p>
            <a:pPr lvl="2"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kern="1200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Aumento do Porte e Dimensões dos Navios</a:t>
            </a:r>
            <a:endParaRPr lang="pt-BR" sz="1400" kern="1200" dirty="0">
              <a:solidFill>
                <a:srgbClr val="C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cxnSp>
        <p:nvCxnSpPr>
          <p:cNvPr id="99" name="Conector reto 11"/>
          <p:cNvCxnSpPr>
            <a:cxnSpLocks noChangeShapeType="1"/>
          </p:cNvCxnSpPr>
          <p:nvPr/>
        </p:nvCxnSpPr>
        <p:spPr bwMode="auto">
          <a:xfrm>
            <a:off x="179388" y="269875"/>
            <a:ext cx="5041900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3" name="Conector reto 11"/>
          <p:cNvCxnSpPr>
            <a:cxnSpLocks noChangeShapeType="1"/>
          </p:cNvCxnSpPr>
          <p:nvPr/>
        </p:nvCxnSpPr>
        <p:spPr bwMode="auto">
          <a:xfrm flipV="1">
            <a:off x="4729163" y="1384300"/>
            <a:ext cx="4062412" cy="4763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4" name="Conector reto 11"/>
          <p:cNvCxnSpPr>
            <a:cxnSpLocks noChangeShapeType="1"/>
          </p:cNvCxnSpPr>
          <p:nvPr/>
        </p:nvCxnSpPr>
        <p:spPr bwMode="auto">
          <a:xfrm>
            <a:off x="179388" y="1854200"/>
            <a:ext cx="8612187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5" name="Conector reto 11"/>
          <p:cNvCxnSpPr>
            <a:cxnSpLocks noChangeShapeType="1"/>
          </p:cNvCxnSpPr>
          <p:nvPr/>
        </p:nvCxnSpPr>
        <p:spPr bwMode="auto">
          <a:xfrm>
            <a:off x="179388" y="2390775"/>
            <a:ext cx="8612187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6" name="Conector reto 11"/>
          <p:cNvCxnSpPr>
            <a:cxnSpLocks noChangeShapeType="1"/>
          </p:cNvCxnSpPr>
          <p:nvPr/>
        </p:nvCxnSpPr>
        <p:spPr bwMode="auto">
          <a:xfrm>
            <a:off x="179388" y="3562350"/>
            <a:ext cx="8612187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7" name="Conector reto 11"/>
          <p:cNvCxnSpPr>
            <a:cxnSpLocks noChangeShapeType="1"/>
          </p:cNvCxnSpPr>
          <p:nvPr/>
        </p:nvCxnSpPr>
        <p:spPr bwMode="auto">
          <a:xfrm>
            <a:off x="179388" y="4414838"/>
            <a:ext cx="8612187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8" name="Conector reto 11"/>
          <p:cNvCxnSpPr>
            <a:cxnSpLocks noChangeShapeType="1"/>
          </p:cNvCxnSpPr>
          <p:nvPr/>
        </p:nvCxnSpPr>
        <p:spPr bwMode="auto">
          <a:xfrm>
            <a:off x="6037263" y="2962275"/>
            <a:ext cx="2754312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19" name="Conector reto 11"/>
          <p:cNvCxnSpPr>
            <a:cxnSpLocks noChangeShapeType="1"/>
          </p:cNvCxnSpPr>
          <p:nvPr/>
        </p:nvCxnSpPr>
        <p:spPr bwMode="auto">
          <a:xfrm>
            <a:off x="179388" y="811213"/>
            <a:ext cx="8612187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cxnSp>
        <p:nvCxnSpPr>
          <p:cNvPr id="126" name="Conector reto 11"/>
          <p:cNvCxnSpPr>
            <a:cxnSpLocks noChangeShapeType="1"/>
          </p:cNvCxnSpPr>
          <p:nvPr/>
        </p:nvCxnSpPr>
        <p:spPr bwMode="auto">
          <a:xfrm>
            <a:off x="4729163" y="5291138"/>
            <a:ext cx="4062412" cy="7937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sp>
        <p:nvSpPr>
          <p:cNvPr id="16" name="Forma livre 15"/>
          <p:cNvSpPr/>
          <p:nvPr/>
        </p:nvSpPr>
        <p:spPr>
          <a:xfrm>
            <a:off x="6035675" y="392113"/>
            <a:ext cx="44450" cy="5788025"/>
          </a:xfrm>
          <a:custGeom>
            <a:avLst/>
            <a:gdLst>
              <a:gd name="connsiteX0" fmla="*/ 0 w 0"/>
              <a:gd name="connsiteY0" fmla="*/ 0 h 4909352"/>
              <a:gd name="connsiteX1" fmla="*/ 0 w 0"/>
              <a:gd name="connsiteY1" fmla="*/ 4909352 h 490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09352">
                <a:moveTo>
                  <a:pt x="0" y="0"/>
                </a:moveTo>
                <a:lnTo>
                  <a:pt x="0" y="490935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Forma livre 132"/>
          <p:cNvSpPr/>
          <p:nvPr/>
        </p:nvSpPr>
        <p:spPr>
          <a:xfrm>
            <a:off x="6913563" y="392113"/>
            <a:ext cx="44450" cy="5788025"/>
          </a:xfrm>
          <a:custGeom>
            <a:avLst/>
            <a:gdLst>
              <a:gd name="connsiteX0" fmla="*/ 0 w 0"/>
              <a:gd name="connsiteY0" fmla="*/ 0 h 4909352"/>
              <a:gd name="connsiteX1" fmla="*/ 0 w 0"/>
              <a:gd name="connsiteY1" fmla="*/ 4909352 h 490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09352">
                <a:moveTo>
                  <a:pt x="0" y="0"/>
                </a:moveTo>
                <a:lnTo>
                  <a:pt x="0" y="490935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34" name="Forma livre 133"/>
          <p:cNvSpPr/>
          <p:nvPr/>
        </p:nvSpPr>
        <p:spPr>
          <a:xfrm>
            <a:off x="7462838" y="392113"/>
            <a:ext cx="44450" cy="5788025"/>
          </a:xfrm>
          <a:custGeom>
            <a:avLst/>
            <a:gdLst>
              <a:gd name="connsiteX0" fmla="*/ 0 w 0"/>
              <a:gd name="connsiteY0" fmla="*/ 0 h 4909352"/>
              <a:gd name="connsiteX1" fmla="*/ 0 w 0"/>
              <a:gd name="connsiteY1" fmla="*/ 4909352 h 490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09352">
                <a:moveTo>
                  <a:pt x="0" y="0"/>
                </a:moveTo>
                <a:lnTo>
                  <a:pt x="0" y="490935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35" name="Forma livre 134"/>
          <p:cNvSpPr/>
          <p:nvPr/>
        </p:nvSpPr>
        <p:spPr>
          <a:xfrm>
            <a:off x="8058150" y="392113"/>
            <a:ext cx="44450" cy="5788025"/>
          </a:xfrm>
          <a:custGeom>
            <a:avLst/>
            <a:gdLst>
              <a:gd name="connsiteX0" fmla="*/ 0 w 0"/>
              <a:gd name="connsiteY0" fmla="*/ 0 h 4909352"/>
              <a:gd name="connsiteX1" fmla="*/ 0 w 0"/>
              <a:gd name="connsiteY1" fmla="*/ 4909352 h 490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09352">
                <a:moveTo>
                  <a:pt x="0" y="0"/>
                </a:moveTo>
                <a:lnTo>
                  <a:pt x="0" y="490935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38" name="Forma livre 137"/>
          <p:cNvSpPr/>
          <p:nvPr/>
        </p:nvSpPr>
        <p:spPr>
          <a:xfrm flipH="1">
            <a:off x="4683125" y="392113"/>
            <a:ext cx="46038" cy="5788025"/>
          </a:xfrm>
          <a:custGeom>
            <a:avLst/>
            <a:gdLst>
              <a:gd name="connsiteX0" fmla="*/ 0 w 0"/>
              <a:gd name="connsiteY0" fmla="*/ 0 h 4909352"/>
              <a:gd name="connsiteX1" fmla="*/ 0 w 0"/>
              <a:gd name="connsiteY1" fmla="*/ 4909352 h 490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09352">
                <a:moveTo>
                  <a:pt x="0" y="0"/>
                </a:moveTo>
                <a:lnTo>
                  <a:pt x="0" y="490935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60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9" name="Conector reto 11"/>
          <p:cNvCxnSpPr>
            <a:cxnSpLocks noChangeShapeType="1"/>
          </p:cNvCxnSpPr>
          <p:nvPr/>
        </p:nvCxnSpPr>
        <p:spPr bwMode="auto">
          <a:xfrm>
            <a:off x="179388" y="6180138"/>
            <a:ext cx="8612187" cy="0"/>
          </a:xfrm>
          <a:prstGeom prst="line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round/>
            <a:headEnd/>
            <a:tailEnd/>
          </a:ln>
          <a:extLst>
            <a:ext uri="{909E8E84-426E-40dd-AFC4-6F175D3DCCD1}"/>
          </a:extLst>
        </p:spPr>
      </p:cxnSp>
      <p:sp>
        <p:nvSpPr>
          <p:cNvPr id="24665" name="Rectangle 11"/>
          <p:cNvSpPr>
            <a:spLocks noChangeArrowheads="1"/>
          </p:cNvSpPr>
          <p:nvPr/>
        </p:nvSpPr>
        <p:spPr bwMode="auto">
          <a:xfrm>
            <a:off x="8129588" y="5416550"/>
            <a:ext cx="663575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r"/>
            <a:r>
              <a:rPr lang="pt-BR" sz="1000">
                <a:solidFill>
                  <a:srgbClr val="000000"/>
                </a:solidFill>
              </a:rPr>
              <a:t>15.5/14.4</a:t>
            </a:r>
            <a:endParaRPr lang="pt-BR" sz="1000"/>
          </a:p>
        </p:txBody>
      </p:sp>
      <p:sp>
        <p:nvSpPr>
          <p:cNvPr id="24666" name="Rectangle 12"/>
          <p:cNvSpPr>
            <a:spLocks noChangeArrowheads="1"/>
          </p:cNvSpPr>
          <p:nvPr/>
        </p:nvSpPr>
        <p:spPr bwMode="auto">
          <a:xfrm>
            <a:off x="7462838" y="5416550"/>
            <a:ext cx="604837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14.500</a:t>
            </a:r>
            <a:endParaRPr lang="pt-BR" sz="1000"/>
          </a:p>
        </p:txBody>
      </p:sp>
      <p:sp>
        <p:nvSpPr>
          <p:cNvPr id="24667" name="Rectangle 13"/>
          <p:cNvSpPr>
            <a:spLocks noChangeArrowheads="1"/>
          </p:cNvSpPr>
          <p:nvPr/>
        </p:nvSpPr>
        <p:spPr bwMode="auto">
          <a:xfrm>
            <a:off x="6859588" y="5416550"/>
            <a:ext cx="603250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15,5m</a:t>
            </a:r>
            <a:endParaRPr lang="pt-BR" sz="1000"/>
          </a:p>
        </p:txBody>
      </p:sp>
      <p:sp>
        <p:nvSpPr>
          <p:cNvPr id="24668" name="Rectangle 14"/>
          <p:cNvSpPr>
            <a:spLocks noChangeArrowheads="1"/>
          </p:cNvSpPr>
          <p:nvPr/>
        </p:nvSpPr>
        <p:spPr bwMode="auto">
          <a:xfrm>
            <a:off x="6135688" y="5416550"/>
            <a:ext cx="723900" cy="639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54864" tIns="27432" rIns="54864" bIns="27432" anchor="ctr"/>
          <a:lstStyle/>
          <a:p>
            <a:pPr algn="ctr"/>
            <a:r>
              <a:rPr lang="pt-BR" sz="1000">
                <a:solidFill>
                  <a:srgbClr val="000000"/>
                </a:solidFill>
              </a:rPr>
              <a:t>397,0m</a:t>
            </a:r>
            <a:endParaRPr lang="pt-BR" sz="1000"/>
          </a:p>
        </p:txBody>
      </p:sp>
      <p:sp>
        <p:nvSpPr>
          <p:cNvPr id="145" name="Rectangle 15"/>
          <p:cNvSpPr>
            <a:spLocks noChangeArrowheads="1"/>
          </p:cNvSpPr>
          <p:nvPr/>
        </p:nvSpPr>
        <p:spPr bwMode="auto">
          <a:xfrm>
            <a:off x="4799013" y="5570538"/>
            <a:ext cx="1204912" cy="3254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 lIns="54864" tIns="27432" rIns="54864" bIns="27432" anchor="ctr"/>
          <a:lstStyle/>
          <a:p>
            <a:pPr>
              <a:defRPr/>
            </a:pPr>
            <a:r>
              <a:rPr lang="pt-BR" sz="1050" b="1" dirty="0" err="1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Super</a:t>
            </a: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 </a:t>
            </a:r>
          </a:p>
          <a:p>
            <a:pPr>
              <a:defRPr/>
            </a:pPr>
            <a:r>
              <a:rPr lang="pt-BR" sz="105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Porta-Contêiner</a:t>
            </a:r>
          </a:p>
          <a:p>
            <a:pPr>
              <a:defRPr/>
            </a:pPr>
            <a:r>
              <a:rPr lang="pt-BR" sz="105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(Emma </a:t>
            </a:r>
            <a:r>
              <a:rPr lang="pt-BR" sz="1050" dirty="0" err="1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Maersk</a:t>
            </a:r>
            <a:r>
              <a:rPr lang="pt-BR" sz="105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rPr>
              <a:t>)</a:t>
            </a:r>
          </a:p>
        </p:txBody>
      </p:sp>
      <p:grpSp>
        <p:nvGrpSpPr>
          <p:cNvPr id="24670" name="Grupo 3"/>
          <p:cNvGrpSpPr>
            <a:grpSpLocks/>
          </p:cNvGrpSpPr>
          <p:nvPr/>
        </p:nvGrpSpPr>
        <p:grpSpPr bwMode="auto">
          <a:xfrm>
            <a:off x="296863" y="5518150"/>
            <a:ext cx="3987800" cy="566738"/>
            <a:chOff x="296863" y="5517976"/>
            <a:chExt cx="3987800" cy="566639"/>
          </a:xfrm>
        </p:grpSpPr>
        <p:grpSp>
          <p:nvGrpSpPr>
            <p:cNvPr id="24682" name="Grupo 25"/>
            <p:cNvGrpSpPr>
              <a:grpSpLocks/>
            </p:cNvGrpSpPr>
            <p:nvPr/>
          </p:nvGrpSpPr>
          <p:grpSpPr bwMode="auto">
            <a:xfrm>
              <a:off x="296863" y="5517976"/>
              <a:ext cx="3987800" cy="566639"/>
              <a:chOff x="297557" y="5350694"/>
              <a:chExt cx="4346451" cy="661776"/>
            </a:xfrm>
          </p:grpSpPr>
          <p:pic>
            <p:nvPicPr>
              <p:cNvPr id="24684" name="Imagem 20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97557" y="5350694"/>
                <a:ext cx="4346451" cy="6617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4" name="Forma livre 23"/>
              <p:cNvSpPr/>
              <p:nvPr/>
            </p:nvSpPr>
            <p:spPr>
              <a:xfrm>
                <a:off x="2171444" y="5567579"/>
                <a:ext cx="2055567" cy="159419"/>
              </a:xfrm>
              <a:custGeom>
                <a:avLst/>
                <a:gdLst>
                  <a:gd name="connsiteX0" fmla="*/ 3717 w 2055541"/>
                  <a:gd name="connsiteY0" fmla="*/ 0 h 159834"/>
                  <a:gd name="connsiteX1" fmla="*/ 2055541 w 2055541"/>
                  <a:gd name="connsiteY1" fmla="*/ 3717 h 159834"/>
                  <a:gd name="connsiteX2" fmla="*/ 2051824 w 2055541"/>
                  <a:gd name="connsiteY2" fmla="*/ 130097 h 159834"/>
                  <a:gd name="connsiteX3" fmla="*/ 1854819 w 2055541"/>
                  <a:gd name="connsiteY3" fmla="*/ 133814 h 159834"/>
                  <a:gd name="connsiteX4" fmla="*/ 1847385 w 2055541"/>
                  <a:gd name="connsiteY4" fmla="*/ 115229 h 159834"/>
                  <a:gd name="connsiteX5" fmla="*/ 1813931 w 2055541"/>
                  <a:gd name="connsiteY5" fmla="*/ 115229 h 159834"/>
                  <a:gd name="connsiteX6" fmla="*/ 1721005 w 2055541"/>
                  <a:gd name="connsiteY6" fmla="*/ 159834 h 159834"/>
                  <a:gd name="connsiteX7" fmla="*/ 0 w 2055541"/>
                  <a:gd name="connsiteY7" fmla="*/ 156117 h 159834"/>
                  <a:gd name="connsiteX8" fmla="*/ 3717 w 2055541"/>
                  <a:gd name="connsiteY8" fmla="*/ 0 h 1598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55541" h="159834">
                    <a:moveTo>
                      <a:pt x="3717" y="0"/>
                    </a:moveTo>
                    <a:lnTo>
                      <a:pt x="2055541" y="3717"/>
                    </a:lnTo>
                    <a:lnTo>
                      <a:pt x="2051824" y="130097"/>
                    </a:lnTo>
                    <a:lnTo>
                      <a:pt x="1854819" y="133814"/>
                    </a:lnTo>
                    <a:lnTo>
                      <a:pt x="1847385" y="115229"/>
                    </a:lnTo>
                    <a:lnTo>
                      <a:pt x="1813931" y="115229"/>
                    </a:lnTo>
                    <a:lnTo>
                      <a:pt x="1721005" y="159834"/>
                    </a:lnTo>
                    <a:lnTo>
                      <a:pt x="0" y="156117"/>
                    </a:lnTo>
                    <a:lnTo>
                      <a:pt x="3717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/>
              </a:p>
            </p:txBody>
          </p:sp>
          <p:sp>
            <p:nvSpPr>
              <p:cNvPr id="22" name="Forma livre 21"/>
              <p:cNvSpPr/>
              <p:nvPr/>
            </p:nvSpPr>
            <p:spPr>
              <a:xfrm>
                <a:off x="326971" y="5571286"/>
                <a:ext cx="1621268" cy="194639"/>
              </a:xfrm>
              <a:custGeom>
                <a:avLst/>
                <a:gdLst>
                  <a:gd name="connsiteX0" fmla="*/ 0 w 1620644"/>
                  <a:gd name="connsiteY0" fmla="*/ 0 h 193287"/>
                  <a:gd name="connsiteX1" fmla="*/ 1620644 w 1620644"/>
                  <a:gd name="connsiteY1" fmla="*/ 0 h 193287"/>
                  <a:gd name="connsiteX2" fmla="*/ 1620644 w 1620644"/>
                  <a:gd name="connsiteY2" fmla="*/ 63190 h 193287"/>
                  <a:gd name="connsiteX3" fmla="*/ 1587190 w 1620644"/>
                  <a:gd name="connsiteY3" fmla="*/ 96644 h 193287"/>
                  <a:gd name="connsiteX4" fmla="*/ 1572322 w 1620644"/>
                  <a:gd name="connsiteY4" fmla="*/ 152400 h 193287"/>
                  <a:gd name="connsiteX5" fmla="*/ 170986 w 1620644"/>
                  <a:gd name="connsiteY5" fmla="*/ 152400 h 193287"/>
                  <a:gd name="connsiteX6" fmla="*/ 170986 w 1620644"/>
                  <a:gd name="connsiteY6" fmla="*/ 193287 h 193287"/>
                  <a:gd name="connsiteX7" fmla="*/ 85493 w 1620644"/>
                  <a:gd name="connsiteY7" fmla="*/ 193287 h 193287"/>
                  <a:gd name="connsiteX8" fmla="*/ 85493 w 1620644"/>
                  <a:gd name="connsiteY8" fmla="*/ 152400 h 193287"/>
                  <a:gd name="connsiteX9" fmla="*/ 0 w 1620644"/>
                  <a:gd name="connsiteY9" fmla="*/ 152400 h 193287"/>
                  <a:gd name="connsiteX10" fmla="*/ 0 w 1620644"/>
                  <a:gd name="connsiteY10" fmla="*/ 0 h 193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20644" h="193287">
                    <a:moveTo>
                      <a:pt x="0" y="0"/>
                    </a:moveTo>
                    <a:lnTo>
                      <a:pt x="1620644" y="0"/>
                    </a:lnTo>
                    <a:lnTo>
                      <a:pt x="1620644" y="63190"/>
                    </a:lnTo>
                    <a:lnTo>
                      <a:pt x="1587190" y="96644"/>
                    </a:lnTo>
                    <a:lnTo>
                      <a:pt x="1572322" y="152400"/>
                    </a:lnTo>
                    <a:lnTo>
                      <a:pt x="170986" y="152400"/>
                    </a:lnTo>
                    <a:lnTo>
                      <a:pt x="170986" y="193287"/>
                    </a:lnTo>
                    <a:lnTo>
                      <a:pt x="85493" y="193287"/>
                    </a:lnTo>
                    <a:lnTo>
                      <a:pt x="85493" y="152400"/>
                    </a:lnTo>
                    <a:lnTo>
                      <a:pt x="0" y="152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/>
              </a:p>
            </p:txBody>
          </p:sp>
        </p:grpSp>
        <p:sp>
          <p:nvSpPr>
            <p:cNvPr id="2" name="Forma livre 1"/>
            <p:cNvSpPr/>
            <p:nvPr/>
          </p:nvSpPr>
          <p:spPr>
            <a:xfrm>
              <a:off x="296863" y="5946526"/>
              <a:ext cx="541337" cy="131740"/>
            </a:xfrm>
            <a:custGeom>
              <a:avLst/>
              <a:gdLst>
                <a:gd name="connsiteX0" fmla="*/ 0 w 478679"/>
                <a:gd name="connsiteY0" fmla="*/ 0 h 131944"/>
                <a:gd name="connsiteX1" fmla="*/ 478679 w 478679"/>
                <a:gd name="connsiteY1" fmla="*/ 131944 h 131944"/>
                <a:gd name="connsiteX0" fmla="*/ 0 w 478679"/>
                <a:gd name="connsiteY0" fmla="*/ 0 h 131944"/>
                <a:gd name="connsiteX1" fmla="*/ 220929 w 478679"/>
                <a:gd name="connsiteY1" fmla="*/ 64438 h 131944"/>
                <a:gd name="connsiteX2" fmla="*/ 478679 w 478679"/>
                <a:gd name="connsiteY2" fmla="*/ 131944 h 131944"/>
                <a:gd name="connsiteX0" fmla="*/ 0 w 478679"/>
                <a:gd name="connsiteY0" fmla="*/ 0 h 131944"/>
                <a:gd name="connsiteX1" fmla="*/ 227066 w 478679"/>
                <a:gd name="connsiteY1" fmla="*/ 49096 h 131944"/>
                <a:gd name="connsiteX2" fmla="*/ 478679 w 478679"/>
                <a:gd name="connsiteY2" fmla="*/ 131944 h 131944"/>
                <a:gd name="connsiteX0" fmla="*/ 0 w 478679"/>
                <a:gd name="connsiteY0" fmla="*/ 0 h 131944"/>
                <a:gd name="connsiteX1" fmla="*/ 478679 w 478679"/>
                <a:gd name="connsiteY1" fmla="*/ 131944 h 131944"/>
                <a:gd name="connsiteX0" fmla="*/ 0 w 552322"/>
                <a:gd name="connsiteY0" fmla="*/ 0 h 135012"/>
                <a:gd name="connsiteX1" fmla="*/ 552322 w 552322"/>
                <a:gd name="connsiteY1" fmla="*/ 135012 h 135012"/>
                <a:gd name="connsiteX0" fmla="*/ 0 w 540048"/>
                <a:gd name="connsiteY0" fmla="*/ 0 h 131943"/>
                <a:gd name="connsiteX1" fmla="*/ 540048 w 540048"/>
                <a:gd name="connsiteY1" fmla="*/ 131943 h 131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40048" h="131943">
                  <a:moveTo>
                    <a:pt x="0" y="0"/>
                  </a:moveTo>
                  <a:lnTo>
                    <a:pt x="540048" y="131943"/>
                  </a:lnTo>
                </a:path>
              </a:pathLst>
            </a:cu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grpSp>
        <p:nvGrpSpPr>
          <p:cNvPr id="20" name="Grupo 14"/>
          <p:cNvGrpSpPr>
            <a:grpSpLocks/>
          </p:cNvGrpSpPr>
          <p:nvPr/>
        </p:nvGrpSpPr>
        <p:grpSpPr bwMode="auto">
          <a:xfrm>
            <a:off x="0" y="6238875"/>
            <a:ext cx="8964613" cy="506413"/>
            <a:chOff x="0" y="6093296"/>
            <a:chExt cx="8964488" cy="507594"/>
          </a:xfrm>
        </p:grpSpPr>
        <p:grpSp>
          <p:nvGrpSpPr>
            <p:cNvPr id="24674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24676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24679" name="Imagem 17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41" name="Conector reto 140"/>
                <p:cNvCxnSpPr/>
                <p:nvPr/>
              </p:nvCxnSpPr>
              <p:spPr>
                <a:xfrm>
                  <a:off x="2120870" y="6452908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6" name="Retângulo 145"/>
                <p:cNvSpPr/>
                <p:nvPr/>
              </p:nvSpPr>
              <p:spPr>
                <a:xfrm>
                  <a:off x="0" y="6422675"/>
                  <a:ext cx="2120870" cy="70013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32" name="Retângulo 131"/>
              <p:cNvSpPr/>
              <p:nvPr/>
            </p:nvSpPr>
            <p:spPr>
              <a:xfrm>
                <a:off x="611179" y="6304926"/>
                <a:ext cx="936612" cy="2927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4678" name="Imagem 16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0" name="Retângulo 129"/>
            <p:cNvSpPr/>
            <p:nvPr/>
          </p:nvSpPr>
          <p:spPr>
            <a:xfrm>
              <a:off x="7956439" y="6405172"/>
              <a:ext cx="109536" cy="1050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4672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2C5CA546-0C97-4837-83D5-9D099061EAF6}" type="slidenum">
              <a:rPr lang="pt-BR" sz="1200">
                <a:solidFill>
                  <a:srgbClr val="898989"/>
                </a:solidFill>
              </a:rPr>
              <a:pPr algn="r" eaLnBrk="1" hangingPunct="1"/>
              <a:t>19</a:t>
            </a:fld>
            <a:endParaRPr lang="pt-BR" sz="1200">
              <a:solidFill>
                <a:srgbClr val="898989"/>
              </a:solidFill>
            </a:endParaRPr>
          </a:p>
        </p:txBody>
      </p:sp>
      <p:sp>
        <p:nvSpPr>
          <p:cNvPr id="24673" name="CaixaDeTexto 127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upo 27"/>
          <p:cNvGrpSpPr>
            <a:grpSpLocks/>
          </p:cNvGrpSpPr>
          <p:nvPr/>
        </p:nvGrpSpPr>
        <p:grpSpPr bwMode="auto">
          <a:xfrm>
            <a:off x="4548188" y="1674813"/>
            <a:ext cx="4344987" cy="4179887"/>
            <a:chOff x="4548516" y="1674169"/>
            <a:chExt cx="4343964" cy="4181161"/>
          </a:xfrm>
        </p:grpSpPr>
        <p:cxnSp>
          <p:nvCxnSpPr>
            <p:cNvPr id="19" name="Conector angulado 18"/>
            <p:cNvCxnSpPr>
              <a:endCxn id="42067" idx="1"/>
            </p:cNvCxnSpPr>
            <p:nvPr/>
          </p:nvCxnSpPr>
          <p:spPr>
            <a:xfrm>
              <a:off x="4888161" y="4858076"/>
              <a:ext cx="1571255" cy="260429"/>
            </a:xfrm>
            <a:prstGeom prst="bentConnector3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Conector angulado 137"/>
            <p:cNvCxnSpPr/>
            <p:nvPr/>
          </p:nvCxnSpPr>
          <p:spPr>
            <a:xfrm>
              <a:off x="5213521" y="4745330"/>
              <a:ext cx="1237958" cy="25884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655" name="Grupo 36"/>
            <p:cNvGrpSpPr>
              <a:grpSpLocks/>
            </p:cNvGrpSpPr>
            <p:nvPr/>
          </p:nvGrpSpPr>
          <p:grpSpPr bwMode="auto">
            <a:xfrm>
              <a:off x="4548516" y="1674169"/>
              <a:ext cx="4343964" cy="4181161"/>
              <a:chOff x="4548516" y="1674169"/>
              <a:chExt cx="4343964" cy="4181161"/>
            </a:xfrm>
          </p:grpSpPr>
          <p:sp>
            <p:nvSpPr>
              <p:cNvPr id="42053" name="CaixaDeTexto 69"/>
              <p:cNvSpPr txBox="1">
                <a:spLocks noChangeArrowheads="1"/>
              </p:cNvSpPr>
              <p:nvPr/>
            </p:nvSpPr>
            <p:spPr bwMode="auto">
              <a:xfrm>
                <a:off x="6489571" y="1674169"/>
                <a:ext cx="1533164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>
                    <a:solidFill>
                      <a:srgbClr val="7F7F7F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Mucuripe – R$ 66,7</a:t>
                </a:r>
              </a:p>
            </p:txBody>
          </p:sp>
          <p:sp>
            <p:nvSpPr>
              <p:cNvPr id="42055" name="CaixaDeTexto 71"/>
              <p:cNvSpPr txBox="1">
                <a:spLocks noChangeArrowheads="1"/>
              </p:cNvSpPr>
              <p:nvPr/>
            </p:nvSpPr>
            <p:spPr bwMode="auto">
              <a:xfrm>
                <a:off x="6491159" y="2164856"/>
                <a:ext cx="1250655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>
                    <a:solidFill>
                      <a:srgbClr val="7F7F7F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Natal – R$ 32,0</a:t>
                </a:r>
              </a:p>
            </p:txBody>
          </p:sp>
          <p:sp>
            <p:nvSpPr>
              <p:cNvPr id="42056" name="CaixaDeTexto 72"/>
              <p:cNvSpPr txBox="1">
                <a:spLocks noChangeArrowheads="1"/>
              </p:cNvSpPr>
              <p:nvPr/>
            </p:nvSpPr>
            <p:spPr bwMode="auto">
              <a:xfrm>
                <a:off x="6476874" y="2525328"/>
                <a:ext cx="1631566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>
                    <a:solidFill>
                      <a:srgbClr val="7F7F7F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Cabedelo – R$ 107,5</a:t>
                </a:r>
              </a:p>
            </p:txBody>
          </p:sp>
          <p:sp>
            <p:nvSpPr>
              <p:cNvPr id="42064" name="CaixaDeTexto 81"/>
              <p:cNvSpPr txBox="1">
                <a:spLocks noChangeArrowheads="1"/>
              </p:cNvSpPr>
              <p:nvPr/>
            </p:nvSpPr>
            <p:spPr bwMode="auto">
              <a:xfrm>
                <a:off x="6473700" y="4411853"/>
                <a:ext cx="2039458" cy="277897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Rio de Janeiro – R$ 254,2</a:t>
                </a:r>
              </a:p>
            </p:txBody>
          </p:sp>
          <p:sp>
            <p:nvSpPr>
              <p:cNvPr id="42067" name="CaixaDeTexto 84"/>
              <p:cNvSpPr txBox="1">
                <a:spLocks noChangeArrowheads="1"/>
              </p:cNvSpPr>
              <p:nvPr/>
            </p:nvSpPr>
            <p:spPr bwMode="auto">
              <a:xfrm>
                <a:off x="6459416" y="4980351"/>
                <a:ext cx="1499834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>
                    <a:solidFill>
                      <a:srgbClr val="7F7F7F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Santos – R$ 374,3</a:t>
                </a:r>
              </a:p>
            </p:txBody>
          </p:sp>
          <p:sp>
            <p:nvSpPr>
              <p:cNvPr id="42069" name="CaixaDeTexto 86"/>
              <p:cNvSpPr txBox="1">
                <a:spLocks noChangeArrowheads="1"/>
              </p:cNvSpPr>
              <p:nvPr/>
            </p:nvSpPr>
            <p:spPr bwMode="auto">
              <a:xfrm>
                <a:off x="6467351" y="5169321"/>
                <a:ext cx="2425129" cy="277898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>
                    <a:solidFill>
                      <a:srgbClr val="7F7F7F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São Francisco do Sul – R$ 115,1</a:t>
                </a:r>
              </a:p>
            </p:txBody>
          </p:sp>
          <p:sp>
            <p:nvSpPr>
              <p:cNvPr id="136" name="CaixaDeTexto 73"/>
              <p:cNvSpPr txBox="1">
                <a:spLocks noChangeArrowheads="1"/>
              </p:cNvSpPr>
              <p:nvPr/>
            </p:nvSpPr>
            <p:spPr bwMode="auto">
              <a:xfrm>
                <a:off x="6470525" y="2695242"/>
                <a:ext cx="1923597" cy="460515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Recife – R$ 31,1</a:t>
                </a:r>
              </a:p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Suape – R$ 218,4</a:t>
                </a:r>
              </a:p>
            </p:txBody>
          </p:sp>
          <p:sp>
            <p:nvSpPr>
              <p:cNvPr id="63" name="CaixaDeTexto 87"/>
              <p:cNvSpPr txBox="1">
                <a:spLocks noChangeArrowheads="1"/>
              </p:cNvSpPr>
              <p:nvPr/>
            </p:nvSpPr>
            <p:spPr bwMode="auto">
              <a:xfrm>
                <a:off x="6464177" y="5329708"/>
                <a:ext cx="1260178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>
                    <a:solidFill>
                      <a:srgbClr val="7F7F7F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Itajaí – R$ 68,3</a:t>
                </a:r>
              </a:p>
            </p:txBody>
          </p:sp>
          <p:cxnSp>
            <p:nvCxnSpPr>
              <p:cNvPr id="21" name="Conector angulado 20"/>
              <p:cNvCxnSpPr>
                <a:endCxn id="42053" idx="1"/>
              </p:cNvCxnSpPr>
              <p:nvPr/>
            </p:nvCxnSpPr>
            <p:spPr>
              <a:xfrm flipV="1">
                <a:off x="5749970" y="1812323"/>
                <a:ext cx="739601" cy="352532"/>
              </a:xfrm>
              <a:prstGeom prst="bentConnector3">
                <a:avLst>
                  <a:gd name="adj1" fmla="val -2775"/>
                </a:avLst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Conector angulado 30"/>
              <p:cNvCxnSpPr/>
              <p:nvPr/>
            </p:nvCxnSpPr>
            <p:spPr>
              <a:xfrm rot="5400000" flipH="1" flipV="1">
                <a:off x="6257824" y="2187186"/>
                <a:ext cx="101631" cy="365039"/>
              </a:xfrm>
              <a:prstGeom prst="bentConnector2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001" name="Conector reto 41000"/>
              <p:cNvCxnSpPr>
                <a:endCxn id="42056" idx="1"/>
              </p:cNvCxnSpPr>
              <p:nvPr/>
            </p:nvCxnSpPr>
            <p:spPr>
              <a:xfrm>
                <a:off x="6330858" y="2663482"/>
                <a:ext cx="146016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" name="Conector reto 41007"/>
              <p:cNvCxnSpPr/>
              <p:nvPr/>
            </p:nvCxnSpPr>
            <p:spPr>
              <a:xfrm>
                <a:off x="5586497" y="4581767"/>
                <a:ext cx="88402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Conector reto 146"/>
              <p:cNvCxnSpPr/>
              <p:nvPr/>
            </p:nvCxnSpPr>
            <p:spPr>
              <a:xfrm flipV="1">
                <a:off x="4727861" y="5413870"/>
                <a:ext cx="174583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Conector reto 151"/>
              <p:cNvCxnSpPr/>
              <p:nvPr/>
            </p:nvCxnSpPr>
            <p:spPr>
              <a:xfrm>
                <a:off x="5380170" y="4665931"/>
                <a:ext cx="1090355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CaixaDeTexto 73"/>
              <p:cNvSpPr txBox="1">
                <a:spLocks noChangeArrowheads="1"/>
              </p:cNvSpPr>
              <p:nvPr/>
            </p:nvSpPr>
            <p:spPr bwMode="auto">
              <a:xfrm>
                <a:off x="6461003" y="3332024"/>
                <a:ext cx="1923597" cy="462103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Salvador – R$ 58,5</a:t>
                </a:r>
              </a:p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Aratu – R$ 54,8</a:t>
                </a:r>
              </a:p>
            </p:txBody>
          </p:sp>
          <p:sp>
            <p:nvSpPr>
              <p:cNvPr id="69" name="CaixaDeTexto 81"/>
              <p:cNvSpPr txBox="1">
                <a:spLocks noChangeArrowheads="1"/>
              </p:cNvSpPr>
              <p:nvPr/>
            </p:nvSpPr>
            <p:spPr bwMode="auto">
              <a:xfrm>
                <a:off x="6473700" y="4578591"/>
                <a:ext cx="1476027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Itaguai – R$ 404,6</a:t>
                </a:r>
              </a:p>
            </p:txBody>
          </p:sp>
          <p:sp>
            <p:nvSpPr>
              <p:cNvPr id="71" name="CaixaDeTexto 81"/>
              <p:cNvSpPr txBox="1">
                <a:spLocks noChangeArrowheads="1"/>
              </p:cNvSpPr>
              <p:nvPr/>
            </p:nvSpPr>
            <p:spPr bwMode="auto">
              <a:xfrm>
                <a:off x="6473700" y="4800909"/>
                <a:ext cx="1936294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Angra dos Reis – R$ 5,0</a:t>
                </a:r>
              </a:p>
            </p:txBody>
          </p:sp>
          <p:sp>
            <p:nvSpPr>
              <p:cNvPr id="72" name="CaixaDeTexto 81"/>
              <p:cNvSpPr txBox="1">
                <a:spLocks noChangeArrowheads="1"/>
              </p:cNvSpPr>
              <p:nvPr/>
            </p:nvSpPr>
            <p:spPr bwMode="auto">
              <a:xfrm>
                <a:off x="6473700" y="5579021"/>
                <a:ext cx="1852177" cy="276309"/>
              </a:xfrm>
              <a:prstGeom prst="rect">
                <a:avLst/>
              </a:prstGeom>
              <a:noFill/>
              <a:ln>
                <a:noFill/>
                <a:headEnd/>
                <a:tailEnd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pt-BR" sz="1200" b="1">
                    <a:solidFill>
                      <a:srgbClr val="C00000"/>
                    </a:solidFill>
                    <a:latin typeface="Arial" pitchFamily="34" charset="0"/>
                    <a:ea typeface="MS PGothic" pitchFamily="34" charset="-128"/>
                    <a:cs typeface="Arial" pitchFamily="34" charset="0"/>
                  </a:rPr>
                  <a:t>Rio Grande  – R$ 279,6</a:t>
                </a:r>
              </a:p>
            </p:txBody>
          </p:sp>
          <p:cxnSp>
            <p:nvCxnSpPr>
              <p:cNvPr id="76" name="Conector reto 75"/>
              <p:cNvCxnSpPr/>
              <p:nvPr/>
            </p:nvCxnSpPr>
            <p:spPr>
              <a:xfrm flipV="1">
                <a:off x="4548516" y="5717176"/>
                <a:ext cx="19251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Conector reto 105"/>
              <p:cNvCxnSpPr/>
              <p:nvPr/>
            </p:nvCxnSpPr>
            <p:spPr>
              <a:xfrm>
                <a:off x="6330858" y="2822281"/>
                <a:ext cx="146016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Conector reto 131"/>
              <p:cNvCxnSpPr/>
              <p:nvPr/>
            </p:nvCxnSpPr>
            <p:spPr>
              <a:xfrm>
                <a:off x="5792823" y="3468591"/>
                <a:ext cx="684051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Conector reto 132"/>
              <p:cNvCxnSpPr/>
              <p:nvPr/>
            </p:nvCxnSpPr>
            <p:spPr>
              <a:xfrm>
                <a:off x="5792823" y="3651208"/>
                <a:ext cx="684051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Conector reto 133"/>
              <p:cNvCxnSpPr/>
              <p:nvPr/>
            </p:nvCxnSpPr>
            <p:spPr>
              <a:xfrm flipV="1">
                <a:off x="4727861" y="5301124"/>
                <a:ext cx="174583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Conector angulado 9"/>
            <p:cNvCxnSpPr/>
            <p:nvPr/>
          </p:nvCxnSpPr>
          <p:spPr>
            <a:xfrm rot="16200000" flipH="1">
              <a:off x="6324469" y="2858843"/>
              <a:ext cx="152446" cy="139667"/>
            </a:xfrm>
            <a:prstGeom prst="bentConnector3">
              <a:avLst>
                <a:gd name="adj1" fmla="val 97059"/>
              </a:avLst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03" name="Rectangle 8"/>
          <p:cNvSpPr>
            <a:spLocks noChangeArrowheads="1"/>
          </p:cNvSpPr>
          <p:nvPr/>
        </p:nvSpPr>
        <p:spPr bwMode="auto">
          <a:xfrm>
            <a:off x="1168400" y="561975"/>
            <a:ext cx="1389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Dragagem</a:t>
            </a:r>
          </a:p>
        </p:txBody>
      </p:sp>
      <p:grpSp>
        <p:nvGrpSpPr>
          <p:cNvPr id="25604" name="Grupo 37"/>
          <p:cNvGrpSpPr>
            <a:grpSpLocks/>
          </p:cNvGrpSpPr>
          <p:nvPr/>
        </p:nvGrpSpPr>
        <p:grpSpPr bwMode="auto">
          <a:xfrm>
            <a:off x="954088" y="4279900"/>
            <a:ext cx="2249487" cy="1227138"/>
            <a:chOff x="1187624" y="4516312"/>
            <a:chExt cx="2249129" cy="1226984"/>
          </a:xfrm>
        </p:grpSpPr>
        <p:grpSp>
          <p:nvGrpSpPr>
            <p:cNvPr id="25648" name="Grupo 104"/>
            <p:cNvGrpSpPr>
              <a:grpSpLocks/>
            </p:cNvGrpSpPr>
            <p:nvPr/>
          </p:nvGrpSpPr>
          <p:grpSpPr bwMode="auto">
            <a:xfrm>
              <a:off x="1279684" y="4516312"/>
              <a:ext cx="2098364" cy="607923"/>
              <a:chOff x="468033" y="4076341"/>
              <a:chExt cx="2622429" cy="705893"/>
            </a:xfrm>
          </p:grpSpPr>
          <p:sp>
            <p:nvSpPr>
              <p:cNvPr id="101" name="CaixaDeTexto 100"/>
              <p:cNvSpPr txBox="1"/>
              <p:nvPr/>
            </p:nvSpPr>
            <p:spPr>
              <a:xfrm>
                <a:off x="468033" y="4076341"/>
                <a:ext cx="432438" cy="322544"/>
              </a:xfrm>
              <a:prstGeom prst="rect">
                <a:avLst/>
              </a:prstGeom>
              <a:solidFill>
                <a:srgbClr val="909090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 sz="1200" b="1" dirty="0"/>
              </a:p>
            </p:txBody>
          </p:sp>
          <p:sp>
            <p:nvSpPr>
              <p:cNvPr id="103" name="CaixaDeTexto 102"/>
              <p:cNvSpPr txBox="1"/>
              <p:nvPr/>
            </p:nvSpPr>
            <p:spPr>
              <a:xfrm>
                <a:off x="468033" y="4393355"/>
                <a:ext cx="432438" cy="3207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 sz="1200" b="1" dirty="0"/>
              </a:p>
            </p:txBody>
          </p:sp>
          <p:sp>
            <p:nvSpPr>
              <p:cNvPr id="25652" name="CaixaDeTexto 103"/>
              <p:cNvSpPr txBox="1">
                <a:spLocks noChangeArrowheads="1"/>
              </p:cNvSpPr>
              <p:nvPr/>
            </p:nvSpPr>
            <p:spPr bwMode="auto">
              <a:xfrm>
                <a:off x="886956" y="4139039"/>
                <a:ext cx="2203506" cy="6431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ts val="900"/>
                  </a:lnSpc>
                </a:pPr>
                <a:r>
                  <a:rPr lang="pt-BR" sz="1200"/>
                  <a:t>Iniciada</a:t>
                </a:r>
              </a:p>
              <a:p>
                <a:pPr eaLnBrk="1" hangingPunct="1">
                  <a:lnSpc>
                    <a:spcPts val="900"/>
                  </a:lnSpc>
                </a:pPr>
                <a:endParaRPr lang="pt-BR" sz="1200"/>
              </a:p>
              <a:p>
                <a:pPr eaLnBrk="1" hangingPunct="1">
                  <a:lnSpc>
                    <a:spcPts val="900"/>
                  </a:lnSpc>
                </a:pPr>
                <a:r>
                  <a:rPr lang="pt-BR" sz="1200"/>
                  <a:t>Concluída/Concluída Parcialmente</a:t>
                </a:r>
              </a:p>
            </p:txBody>
          </p:sp>
        </p:grpSp>
        <p:sp>
          <p:nvSpPr>
            <p:cNvPr id="25649" name="Retângulo 4"/>
            <p:cNvSpPr>
              <a:spLocks noChangeArrowheads="1"/>
            </p:cNvSpPr>
            <p:nvPr/>
          </p:nvSpPr>
          <p:spPr bwMode="auto">
            <a:xfrm>
              <a:off x="1187624" y="5250853"/>
              <a:ext cx="2249129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BR" sz="1200">
                  <a:solidFill>
                    <a:srgbClr val="C00000"/>
                  </a:solidFill>
                  <a:latin typeface="Arial" pitchFamily="34" charset="0"/>
                </a:rPr>
                <a:t>Investimentos:</a:t>
              </a:r>
            </a:p>
            <a:p>
              <a:pPr eaLnBrk="1" hangingPunct="1"/>
              <a:r>
                <a:rPr lang="pt-BR" sz="1400">
                  <a:solidFill>
                    <a:srgbClr val="C00000"/>
                  </a:solidFill>
                  <a:latin typeface="Arial" pitchFamily="34" charset="0"/>
                </a:rPr>
                <a:t>R$  1.852,1 Bilhão</a:t>
              </a:r>
            </a:p>
          </p:txBody>
        </p:sp>
      </p:grpSp>
      <p:cxnSp>
        <p:nvCxnSpPr>
          <p:cNvPr id="65" name="Conector reto 64"/>
          <p:cNvCxnSpPr/>
          <p:nvPr/>
        </p:nvCxnSpPr>
        <p:spPr>
          <a:xfrm>
            <a:off x="2470150" y="765175"/>
            <a:ext cx="66738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6" name="AutoShape 2" descr="https://mail.google.com/mail/?ui=2&amp;ik=dee33d2cb9&amp;view=att&amp;th=132b6ca2ad7c746a&amp;attid=0.6&amp;disp=inline&amp;realattid=f_gt65pgdg5&amp;z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25607" name="AutoShape 4" descr="https://mail.google.com/mail/?ui=2&amp;ik=dee33d2cb9&amp;view=att&amp;th=132b6ca2ad7c746a&amp;attid=0.6&amp;disp=inline&amp;realattid=f_gt65pgdg5&amp;zw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/>
          </a:p>
        </p:txBody>
      </p:sp>
      <p:grpSp>
        <p:nvGrpSpPr>
          <p:cNvPr id="25608" name="Grupo 152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25620" name="Imagem 99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21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25622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25623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25624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25625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25626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25627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25628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25629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25630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25631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25632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25633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25634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25635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170" name="CaixaDeTexto 169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171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172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173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174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175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176" name="CaixaDeTexto 175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177" name="CaixaDeTexto 176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178" name="CaixaDeTexto 177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179" name="CaixaDeTexto 178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180" name="CaixaDeTexto 179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181" name="CaixaDeTexto 180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  <p:grpSp>
        <p:nvGrpSpPr>
          <p:cNvPr id="8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25611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25613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25616" name="Imagem 17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86" name="Conector reto 85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7" name="Retângulo 86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25619" name="CaixaDeTexto 87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83" name="Retângulo 82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5615" name="Imagem 16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1" name="Retângulo 80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5610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28AC22B9-9C84-4B61-A506-4553EE27D7CA}" type="slidenum">
              <a:rPr lang="pt-BR" sz="1200">
                <a:solidFill>
                  <a:srgbClr val="898989"/>
                </a:solidFill>
              </a:rPr>
              <a:pPr algn="r" eaLnBrk="1" hangingPunct="1"/>
              <a:t>20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aixaDeTexto 70"/>
          <p:cNvSpPr txBox="1">
            <a:spLocks noChangeArrowheads="1"/>
          </p:cNvSpPr>
          <p:nvPr/>
        </p:nvSpPr>
        <p:spPr bwMode="auto">
          <a:xfrm>
            <a:off x="6623050" y="2349500"/>
            <a:ext cx="1651000" cy="27622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Areia Branca – R$ 98</a:t>
            </a:r>
          </a:p>
        </p:txBody>
      </p:sp>
      <p:sp>
        <p:nvSpPr>
          <p:cNvPr id="32" name="CaixaDeTexto 74"/>
          <p:cNvSpPr txBox="1">
            <a:spLocks noChangeArrowheads="1"/>
          </p:cNvSpPr>
          <p:nvPr/>
        </p:nvSpPr>
        <p:spPr bwMode="auto">
          <a:xfrm>
            <a:off x="6610350" y="2917825"/>
            <a:ext cx="1292225" cy="27622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Maceió – R$ 25</a:t>
            </a:r>
          </a:p>
        </p:txBody>
      </p:sp>
      <p:sp>
        <p:nvSpPr>
          <p:cNvPr id="33" name="CaixaDeTexto 79"/>
          <p:cNvSpPr txBox="1">
            <a:spLocks noChangeArrowheads="1"/>
          </p:cNvSpPr>
          <p:nvPr/>
        </p:nvSpPr>
        <p:spPr bwMode="auto">
          <a:xfrm>
            <a:off x="6605588" y="3938588"/>
            <a:ext cx="1916112" cy="277812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Barra do Riacho – R$ 78</a:t>
            </a:r>
          </a:p>
        </p:txBody>
      </p:sp>
      <p:sp>
        <p:nvSpPr>
          <p:cNvPr id="37" name="CaixaDeTexto 88"/>
          <p:cNvSpPr txBox="1">
            <a:spLocks noChangeArrowheads="1"/>
          </p:cNvSpPr>
          <p:nvPr/>
        </p:nvSpPr>
        <p:spPr bwMode="auto">
          <a:xfrm>
            <a:off x="6613525" y="5202238"/>
            <a:ext cx="1352550" cy="277812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Imbituba – R$ 55</a:t>
            </a:r>
          </a:p>
        </p:txBody>
      </p:sp>
      <p:sp>
        <p:nvSpPr>
          <p:cNvPr id="39" name="CaixaDeTexto 74"/>
          <p:cNvSpPr txBox="1">
            <a:spLocks noChangeArrowheads="1"/>
          </p:cNvSpPr>
          <p:nvPr/>
        </p:nvSpPr>
        <p:spPr bwMode="auto">
          <a:xfrm>
            <a:off x="6610350" y="1773238"/>
            <a:ext cx="1736725" cy="27622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Luís Correia – R$ 28 </a:t>
            </a:r>
          </a:p>
        </p:txBody>
      </p:sp>
      <p:sp>
        <p:nvSpPr>
          <p:cNvPr id="40" name="CaixaDeTexto 85"/>
          <p:cNvSpPr txBox="1">
            <a:spLocks noChangeArrowheads="1"/>
          </p:cNvSpPr>
          <p:nvPr/>
        </p:nvSpPr>
        <p:spPr bwMode="auto">
          <a:xfrm>
            <a:off x="6608763" y="4943475"/>
            <a:ext cx="1514475" cy="27622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Paranaguá – R$ 53</a:t>
            </a:r>
          </a:p>
        </p:txBody>
      </p:sp>
      <p:sp>
        <p:nvSpPr>
          <p:cNvPr id="42" name="CaixaDeTexto 79"/>
          <p:cNvSpPr txBox="1">
            <a:spLocks noChangeArrowheads="1"/>
          </p:cNvSpPr>
          <p:nvPr/>
        </p:nvSpPr>
        <p:spPr bwMode="auto">
          <a:xfrm>
            <a:off x="6619875" y="4232275"/>
            <a:ext cx="1463675" cy="27622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Vitória – R$ 108,8</a:t>
            </a:r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927100" y="561975"/>
            <a:ext cx="12652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Dragagem</a:t>
            </a:r>
          </a:p>
        </p:txBody>
      </p:sp>
      <p:cxnSp>
        <p:nvCxnSpPr>
          <p:cNvPr id="44" name="Conector reto 43"/>
          <p:cNvCxnSpPr/>
          <p:nvPr/>
        </p:nvCxnSpPr>
        <p:spPr>
          <a:xfrm>
            <a:off x="2195513" y="765175"/>
            <a:ext cx="694848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angulado 48"/>
          <p:cNvCxnSpPr>
            <a:endCxn id="39" idx="1"/>
          </p:cNvCxnSpPr>
          <p:nvPr/>
        </p:nvCxnSpPr>
        <p:spPr>
          <a:xfrm flipV="1">
            <a:off x="5413375" y="1911350"/>
            <a:ext cx="1196975" cy="393700"/>
          </a:xfrm>
          <a:prstGeom prst="bentConnector3">
            <a:avLst>
              <a:gd name="adj1" fmla="val -554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 reto 62"/>
          <p:cNvCxnSpPr/>
          <p:nvPr/>
        </p:nvCxnSpPr>
        <p:spPr>
          <a:xfrm>
            <a:off x="6270625" y="2505075"/>
            <a:ext cx="36036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to 66"/>
          <p:cNvCxnSpPr/>
          <p:nvPr/>
        </p:nvCxnSpPr>
        <p:spPr>
          <a:xfrm>
            <a:off x="6270625" y="3063875"/>
            <a:ext cx="36036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angulado 71"/>
          <p:cNvCxnSpPr>
            <a:endCxn id="33" idx="1"/>
          </p:cNvCxnSpPr>
          <p:nvPr/>
        </p:nvCxnSpPr>
        <p:spPr>
          <a:xfrm flipV="1">
            <a:off x="5719763" y="4078288"/>
            <a:ext cx="885825" cy="214312"/>
          </a:xfrm>
          <a:prstGeom prst="bentConnector3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ector reto 88"/>
          <p:cNvCxnSpPr/>
          <p:nvPr/>
        </p:nvCxnSpPr>
        <p:spPr>
          <a:xfrm>
            <a:off x="4756150" y="5081588"/>
            <a:ext cx="18605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to 90"/>
          <p:cNvCxnSpPr/>
          <p:nvPr/>
        </p:nvCxnSpPr>
        <p:spPr>
          <a:xfrm>
            <a:off x="4756150" y="5349875"/>
            <a:ext cx="18605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1" name="CaixaDeTexto 96"/>
          <p:cNvSpPr txBox="1">
            <a:spLocks noChangeArrowheads="1"/>
          </p:cNvSpPr>
          <p:nvPr/>
        </p:nvSpPr>
        <p:spPr bwMode="auto">
          <a:xfrm>
            <a:off x="974725" y="4616450"/>
            <a:ext cx="15779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</a:rPr>
              <a:t>Investimentos:</a:t>
            </a:r>
          </a:p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R$ 500,8 milhões</a:t>
            </a:r>
            <a:endParaRPr lang="pt-BR" sz="1400">
              <a:solidFill>
                <a:srgbClr val="C00000"/>
              </a:solidFill>
            </a:endParaRPr>
          </a:p>
        </p:txBody>
      </p:sp>
      <p:sp>
        <p:nvSpPr>
          <p:cNvPr id="26642" name="CaixaDeTexto 107"/>
          <p:cNvSpPr txBox="1">
            <a:spLocks noChangeArrowheads="1"/>
          </p:cNvSpPr>
          <p:nvPr/>
        </p:nvSpPr>
        <p:spPr bwMode="auto">
          <a:xfrm>
            <a:off x="6526213" y="755650"/>
            <a:ext cx="160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</a:rPr>
              <a:t>Obras não iniciadas</a:t>
            </a:r>
          </a:p>
        </p:txBody>
      </p:sp>
      <p:sp>
        <p:nvSpPr>
          <p:cNvPr id="71" name="CaixaDeTexto 79"/>
          <p:cNvSpPr txBox="1">
            <a:spLocks noChangeArrowheads="1"/>
          </p:cNvSpPr>
          <p:nvPr/>
        </p:nvSpPr>
        <p:spPr bwMode="auto">
          <a:xfrm>
            <a:off x="6619875" y="4541838"/>
            <a:ext cx="2128838" cy="27622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Barra do Furado – R$ 55</a:t>
            </a:r>
          </a:p>
        </p:txBody>
      </p:sp>
      <p:cxnSp>
        <p:nvCxnSpPr>
          <p:cNvPr id="141" name="Conector reto 140"/>
          <p:cNvCxnSpPr>
            <a:endCxn id="71" idx="1"/>
          </p:cNvCxnSpPr>
          <p:nvPr/>
        </p:nvCxnSpPr>
        <p:spPr>
          <a:xfrm flipV="1">
            <a:off x="5318125" y="4679950"/>
            <a:ext cx="13017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Conector reto 141"/>
          <p:cNvCxnSpPr/>
          <p:nvPr/>
        </p:nvCxnSpPr>
        <p:spPr>
          <a:xfrm flipV="1">
            <a:off x="5540375" y="4383088"/>
            <a:ext cx="1050925" cy="15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46" name="Grupo 67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26658" name="Imagem 99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59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26660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26661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26662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26663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26664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26665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26666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26667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26668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26669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26670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26671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26672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26673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87" name="CaixaDeTexto 86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88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90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92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93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94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95" name="CaixaDeTexto 94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96" name="CaixaDeTexto 95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98" name="CaixaDeTexto 97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99" name="CaixaDeTexto 98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100" name="CaixaDeTexto 99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101" name="CaixaDeTexto 100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  <p:grpSp>
        <p:nvGrpSpPr>
          <p:cNvPr id="3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26649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26651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26654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75" name="Conector reto 74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6" name="Retângulo 75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26657" name="CaixaDeTexto 76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70" name="Retângulo 69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6653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8" name="Retângulo 67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6648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C732D92A-8E26-4BF5-8318-FB7AE4C266E9}" type="slidenum">
              <a:rPr lang="pt-BR" sz="1200">
                <a:solidFill>
                  <a:srgbClr val="898989"/>
                </a:solidFill>
              </a:rPr>
              <a:pPr algn="r" eaLnBrk="1" hangingPunct="1"/>
              <a:t>21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tângulo 3"/>
          <p:cNvSpPr>
            <a:spLocks noChangeArrowheads="1"/>
          </p:cNvSpPr>
          <p:nvPr/>
        </p:nvSpPr>
        <p:spPr bwMode="auto">
          <a:xfrm>
            <a:off x="1908175" y="4637088"/>
            <a:ext cx="65516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2</a:t>
            </a:r>
          </a:p>
          <a:p>
            <a:pPr algn="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ACESSOS TERRESTRES</a:t>
            </a:r>
          </a:p>
          <a:p>
            <a:pPr algn="r" eaLnBrk="1" hangingPunct="1"/>
            <a:endParaRPr lang="pt-BR" sz="1400">
              <a:solidFill>
                <a:srgbClr val="7F7F7F"/>
              </a:solidFill>
              <a:latin typeface="Arial" pitchFamily="34" charset="0"/>
            </a:endParaRPr>
          </a:p>
          <a:p>
            <a:pPr algn="r"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Cadeia Logística Inteligente – Carga Inteligente - PAC</a:t>
            </a:r>
          </a:p>
        </p:txBody>
      </p:sp>
      <p:cxnSp>
        <p:nvCxnSpPr>
          <p:cNvPr id="6" name="Conector reto 5"/>
          <p:cNvCxnSpPr/>
          <p:nvPr/>
        </p:nvCxnSpPr>
        <p:spPr>
          <a:xfrm>
            <a:off x="-36513" y="4997450"/>
            <a:ext cx="63373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2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911D5354-7217-4073-9B1D-8DC101F8C3F7}" type="slidenum">
              <a:rPr lang="pt-BR" sz="1200">
                <a:solidFill>
                  <a:srgbClr val="898989"/>
                </a:solidFill>
              </a:rPr>
              <a:pPr algn="r" eaLnBrk="1" hangingPunct="1"/>
              <a:t>22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de cantos arredondados 20"/>
          <p:cNvSpPr/>
          <p:nvPr/>
        </p:nvSpPr>
        <p:spPr>
          <a:xfrm>
            <a:off x="5957888" y="2708275"/>
            <a:ext cx="2617787" cy="3752850"/>
          </a:xfrm>
          <a:prstGeom prst="roundRect">
            <a:avLst>
              <a:gd name="adj" fmla="val 851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28675" name="Imagem 6" descr="Estrada.JPG"/>
          <p:cNvPicPr preferRelativeResize="0"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3400425"/>
            <a:ext cx="17653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Fluxograma: Dados 11"/>
          <p:cNvSpPr/>
          <p:nvPr/>
        </p:nvSpPr>
        <p:spPr>
          <a:xfrm>
            <a:off x="6084168" y="3123866"/>
            <a:ext cx="2051720" cy="792088"/>
          </a:xfrm>
          <a:prstGeom prst="flowChartInputOutpu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>
              <a:rot lat="19199996" lon="0" rev="0"/>
            </a:camera>
            <a:lightRig rig="threePt" dir="t"/>
          </a:scene3d>
          <a:sp3d>
            <a:bevelT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043798"/>
            <a:ext cx="756000" cy="7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tângulo 24"/>
          <p:cNvSpPr/>
          <p:nvPr/>
        </p:nvSpPr>
        <p:spPr>
          <a:xfrm>
            <a:off x="6696075" y="2724150"/>
            <a:ext cx="1152525" cy="300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400" dirty="0">
                <a:solidFill>
                  <a:schemeClr val="tx1"/>
                </a:solidFill>
                <a:latin typeface="Trebuchet MS" pitchFamily="34" charset="0"/>
              </a:rPr>
              <a:t>Porto</a:t>
            </a:r>
            <a:r>
              <a:rPr lang="pt-BR" sz="1400" b="1" dirty="0">
                <a:solidFill>
                  <a:schemeClr val="tx1"/>
                </a:solidFill>
                <a:latin typeface="Trebuchet MS" pitchFamily="34" charset="0"/>
              </a:rPr>
              <a:t> </a:t>
            </a:r>
          </a:p>
        </p:txBody>
      </p:sp>
      <p:pic>
        <p:nvPicPr>
          <p:cNvPr id="28" name="Imagem 27" descr="Navi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3413125"/>
            <a:ext cx="13208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sx="102000" sy="102000" algn="ctr" rotWithShape="0">
              <a:srgbClr val="558ED5">
                <a:alpha val="74997"/>
              </a:srgbClr>
            </a:outerShdw>
          </a:effectLst>
        </p:spPr>
      </p:pic>
      <p:grpSp>
        <p:nvGrpSpPr>
          <p:cNvPr id="28680" name="Grupo 21"/>
          <p:cNvGrpSpPr>
            <a:grpSpLocks/>
          </p:cNvGrpSpPr>
          <p:nvPr/>
        </p:nvGrpSpPr>
        <p:grpSpPr bwMode="auto">
          <a:xfrm>
            <a:off x="7402513" y="2824163"/>
            <a:ext cx="698500" cy="628650"/>
            <a:chOff x="7402513" y="2823765"/>
            <a:chExt cx="698500" cy="628650"/>
          </a:xfrm>
        </p:grpSpPr>
        <p:pic>
          <p:nvPicPr>
            <p:cNvPr id="28726" name="Imagem 13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637463" y="3088877"/>
              <a:ext cx="252412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27" name="Imagem 14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640638" y="2957115"/>
              <a:ext cx="250825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28" name="Imagem 15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640638" y="2823765"/>
              <a:ext cx="250825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29" name="Imagem 16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739063" y="3122215"/>
              <a:ext cx="250825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0" name="Imagem 17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40650" y="2992040"/>
              <a:ext cx="252413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1" name="Imagem 18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40650" y="2858690"/>
              <a:ext cx="252413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2" name="Imagem 19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843838" y="3141265"/>
              <a:ext cx="252412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3" name="Imagem 21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848600" y="3009502"/>
              <a:ext cx="252413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4" name="Imagem 39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178514">
              <a:off x="7402513" y="3150790"/>
              <a:ext cx="252412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5" name="Imagem 40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421563" y="3015852"/>
              <a:ext cx="250825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6" name="Imagem 20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78514">
              <a:off x="7510463" y="3176190"/>
              <a:ext cx="252412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7" name="Imagem 38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29513" y="3041252"/>
              <a:ext cx="250825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38" name="Imagem 22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618413" y="3200002"/>
              <a:ext cx="252412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8681" name="Imagem 41" descr="Empilhadeira Preta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9925" y="3078163"/>
            <a:ext cx="6127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Elipse 66"/>
          <p:cNvSpPr/>
          <p:nvPr/>
        </p:nvSpPr>
        <p:spPr>
          <a:xfrm>
            <a:off x="6637338" y="3128963"/>
            <a:ext cx="139700" cy="136525"/>
          </a:xfrm>
          <a:prstGeom prst="ellips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28683" name="Imagem 7" descr="Estrada.JPG"/>
          <p:cNvPicPr preferRelativeResize="0"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3400425"/>
            <a:ext cx="17637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luxograma: Dados 8"/>
          <p:cNvSpPr/>
          <p:nvPr/>
        </p:nvSpPr>
        <p:spPr>
          <a:xfrm>
            <a:off x="683568" y="3111991"/>
            <a:ext cx="1835696" cy="792088"/>
          </a:xfrm>
          <a:prstGeom prst="flowChartInputOutpu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>
              <a:rot lat="19199996" lon="0" rev="0"/>
            </a:camera>
            <a:lightRig rig="threePt" dir="t"/>
          </a:scene3d>
          <a:sp3d>
            <a:bevelT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10" name="Imagem 9" descr="PNG Factory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9500" y="2787650"/>
            <a:ext cx="612775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24" name="Retângulo 23"/>
          <p:cNvSpPr/>
          <p:nvPr/>
        </p:nvSpPr>
        <p:spPr>
          <a:xfrm>
            <a:off x="971550" y="2492375"/>
            <a:ext cx="1655763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400" dirty="0">
                <a:solidFill>
                  <a:schemeClr val="tx1"/>
                </a:solidFill>
                <a:latin typeface="Trebuchet MS" pitchFamily="34" charset="0"/>
              </a:rPr>
              <a:t>Origem da Carga</a:t>
            </a:r>
          </a:p>
        </p:txBody>
      </p:sp>
      <p:sp>
        <p:nvSpPr>
          <p:cNvPr id="28687" name="Retângulo 45"/>
          <p:cNvSpPr>
            <a:spLocks noChangeArrowheads="1"/>
          </p:cNvSpPr>
          <p:nvPr/>
        </p:nvSpPr>
        <p:spPr bwMode="auto">
          <a:xfrm>
            <a:off x="615950" y="174625"/>
            <a:ext cx="64500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400" b="1">
                <a:solidFill>
                  <a:srgbClr val="C00000"/>
                </a:solidFill>
              </a:rPr>
              <a:t>CADEIA LOGÍSTICA INTELIGENTE</a:t>
            </a:r>
          </a:p>
          <a:p>
            <a:pPr eaLnBrk="1" hangingPunct="1"/>
            <a:r>
              <a:rPr lang="pt-BR" sz="1400" b="1">
                <a:solidFill>
                  <a:srgbClr val="C00000"/>
                </a:solidFill>
              </a:rPr>
              <a:t>CARGA INTELIGENTE</a:t>
            </a:r>
            <a:endParaRPr lang="pt-BR" sz="1400">
              <a:solidFill>
                <a:srgbClr val="7F7F7F"/>
              </a:solidFill>
            </a:endParaRPr>
          </a:p>
        </p:txBody>
      </p:sp>
      <p:cxnSp>
        <p:nvCxnSpPr>
          <p:cNvPr id="47" name="Conector reto 46"/>
          <p:cNvCxnSpPr/>
          <p:nvPr/>
        </p:nvCxnSpPr>
        <p:spPr>
          <a:xfrm>
            <a:off x="684213" y="765175"/>
            <a:ext cx="850106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riângulo isósceles 3"/>
          <p:cNvSpPr/>
          <p:nvPr/>
        </p:nvSpPr>
        <p:spPr>
          <a:xfrm rot="17653024">
            <a:off x="3806826" y="1995487"/>
            <a:ext cx="1408112" cy="5091113"/>
          </a:xfrm>
          <a:prstGeom prst="triangle">
            <a:avLst>
              <a:gd name="adj" fmla="val 40859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70" name="Triângulo isósceles 69"/>
          <p:cNvSpPr/>
          <p:nvPr/>
        </p:nvSpPr>
        <p:spPr>
          <a:xfrm rot="20520372">
            <a:off x="6267450" y="3230563"/>
            <a:ext cx="1408113" cy="2154237"/>
          </a:xfrm>
          <a:prstGeom prst="triangle">
            <a:avLst>
              <a:gd name="adj" fmla="val 55127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58" name="Retângulo 57"/>
          <p:cNvSpPr/>
          <p:nvPr/>
        </p:nvSpPr>
        <p:spPr>
          <a:xfrm>
            <a:off x="611188" y="836613"/>
            <a:ext cx="2767012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charset="0"/>
              </a:rPr>
              <a:t>Controle do </a:t>
            </a:r>
            <a:r>
              <a:rPr lang="pt-BR" sz="1200" b="1" dirty="0">
                <a:latin typeface="+mn-lt"/>
                <a:ea typeface="+mn-ea"/>
                <a:cs typeface="Arial" charset="0"/>
              </a:rPr>
              <a:t>ACESSO TERRESTRE </a:t>
            </a:r>
          </a:p>
        </p:txBody>
      </p:sp>
      <p:grpSp>
        <p:nvGrpSpPr>
          <p:cNvPr id="5" name="Grupo 6"/>
          <p:cNvGrpSpPr>
            <a:grpSpLocks/>
          </p:cNvGrpSpPr>
          <p:nvPr/>
        </p:nvGrpSpPr>
        <p:grpSpPr bwMode="auto">
          <a:xfrm>
            <a:off x="3989388" y="3941763"/>
            <a:ext cx="3660775" cy="1235075"/>
            <a:chOff x="4030799" y="3903211"/>
            <a:chExt cx="2945663" cy="947510"/>
          </a:xfrm>
        </p:grpSpPr>
        <p:sp>
          <p:nvSpPr>
            <p:cNvPr id="68" name="Triângulo isósceles 67"/>
            <p:cNvSpPr/>
            <p:nvPr/>
          </p:nvSpPr>
          <p:spPr>
            <a:xfrm rot="7933396">
              <a:off x="5055451" y="2929710"/>
              <a:ext cx="896359" cy="2945663"/>
            </a:xfrm>
            <a:prstGeom prst="triangle">
              <a:avLst>
                <a:gd name="adj" fmla="val 47224"/>
              </a:avLst>
            </a:prstGeom>
            <a:solidFill>
              <a:srgbClr val="00FF0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8725" name="CaixaDeTexto 15"/>
            <p:cNvSpPr txBox="1">
              <a:spLocks noChangeArrowheads="1"/>
            </p:cNvSpPr>
            <p:nvPr/>
          </p:nvSpPr>
          <p:spPr bwMode="auto">
            <a:xfrm>
              <a:off x="4637706" y="3903211"/>
              <a:ext cx="842169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BR" sz="1100" b="1">
                  <a:solidFill>
                    <a:srgbClr val="008000"/>
                  </a:solidFill>
                </a:rPr>
                <a:t>LIBERAÇÃO</a:t>
              </a:r>
            </a:p>
          </p:txBody>
        </p:sp>
      </p:grpSp>
      <p:pic>
        <p:nvPicPr>
          <p:cNvPr id="3" name="Imagem 2" descr="Antena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521392" y="2266577"/>
            <a:ext cx="288034" cy="1241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etângulo 26"/>
          <p:cNvSpPr/>
          <p:nvPr/>
        </p:nvSpPr>
        <p:spPr>
          <a:xfrm>
            <a:off x="3635375" y="1916113"/>
            <a:ext cx="1620838" cy="322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400" dirty="0">
                <a:solidFill>
                  <a:schemeClr val="tx1"/>
                </a:solidFill>
                <a:latin typeface="Trebuchet MS" pitchFamily="34" charset="0"/>
              </a:rPr>
              <a:t>Ponto de Controle</a:t>
            </a:r>
          </a:p>
        </p:txBody>
      </p:sp>
      <p:sp>
        <p:nvSpPr>
          <p:cNvPr id="11" name="Fluxograma: Dados 10"/>
          <p:cNvSpPr/>
          <p:nvPr/>
        </p:nvSpPr>
        <p:spPr>
          <a:xfrm>
            <a:off x="3419872" y="3111991"/>
            <a:ext cx="1835696" cy="792088"/>
          </a:xfrm>
          <a:prstGeom prst="flowChartInputOutpu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>
              <a:rot lat="19199996" lon="0" rev="0"/>
            </a:camera>
            <a:lightRig rig="threePt" dir="t"/>
          </a:scene3d>
          <a:sp3d>
            <a:bevelT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28696" name="Imagem 25" descr="Posto Fiscal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35488" y="2824163"/>
            <a:ext cx="652462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7" name="Imagem 28" descr="Truck 1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40200" y="2895600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m 29" descr="Lorry_Gree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923928" y="3039983"/>
            <a:ext cx="507600" cy="507600"/>
          </a:xfrm>
          <a:prstGeom prst="rect">
            <a:avLst/>
          </a:prstGeom>
          <a:scene3d>
            <a:camera prst="orthographicFront">
              <a:rot lat="0" lon="10799999" rev="0"/>
            </a:camera>
            <a:lightRig rig="threePt" dir="t"/>
          </a:scene3d>
        </p:spPr>
      </p:pic>
      <p:pic>
        <p:nvPicPr>
          <p:cNvPr id="54" name="Imagem 53" descr="Truck_Yellow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30675" y="3062288"/>
            <a:ext cx="684213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71" name="Triângulo isósceles 70"/>
          <p:cNvSpPr/>
          <p:nvPr/>
        </p:nvSpPr>
        <p:spPr>
          <a:xfrm rot="18923485">
            <a:off x="5446713" y="1887538"/>
            <a:ext cx="1355725" cy="4244975"/>
          </a:xfrm>
          <a:prstGeom prst="triangle">
            <a:avLst>
              <a:gd name="adj" fmla="val 47224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50" name="Imagem 49" descr="Truck_Yellow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76375" y="3041650"/>
            <a:ext cx="682625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66" name="Seta em curva para baixo 65"/>
          <p:cNvSpPr/>
          <p:nvPr/>
        </p:nvSpPr>
        <p:spPr>
          <a:xfrm>
            <a:off x="7421563" y="2266950"/>
            <a:ext cx="1038225" cy="823913"/>
          </a:xfrm>
          <a:prstGeom prst="curvedDownArrow">
            <a:avLst>
              <a:gd name="adj1" fmla="val 19872"/>
              <a:gd name="adj2" fmla="val 63778"/>
              <a:gd name="adj3" fmla="val 18139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9" name="Triângulo isósceles 68"/>
          <p:cNvSpPr/>
          <p:nvPr/>
        </p:nvSpPr>
        <p:spPr>
          <a:xfrm rot="1821020">
            <a:off x="6908800" y="3524250"/>
            <a:ext cx="1408113" cy="1955800"/>
          </a:xfrm>
          <a:prstGeom prst="triangle">
            <a:avLst>
              <a:gd name="adj" fmla="val 35994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28704" name="Grupo 4"/>
          <p:cNvGrpSpPr>
            <a:grpSpLocks/>
          </p:cNvGrpSpPr>
          <p:nvPr/>
        </p:nvGrpSpPr>
        <p:grpSpPr bwMode="auto">
          <a:xfrm>
            <a:off x="6457950" y="4903788"/>
            <a:ext cx="1651000" cy="1333500"/>
            <a:chOff x="3622449" y="4903589"/>
            <a:chExt cx="1651753" cy="1333723"/>
          </a:xfrm>
        </p:grpSpPr>
        <p:pic>
          <p:nvPicPr>
            <p:cNvPr id="28719" name="Imagem 63" descr="SALA DE CONTROLE.png"/>
            <p:cNvPicPr>
              <a:picLocks noChangeAspect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635902" y="4903812"/>
              <a:ext cx="1638300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5" name="Retângulo 64"/>
            <p:cNvSpPr/>
            <p:nvPr/>
          </p:nvSpPr>
          <p:spPr>
            <a:xfrm>
              <a:off x="3622449" y="4903589"/>
              <a:ext cx="1643074" cy="35719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8723" name="CaixaDeTexto 68"/>
            <p:cNvSpPr txBox="1">
              <a:spLocks noChangeArrowheads="1"/>
            </p:cNvSpPr>
            <p:nvPr/>
          </p:nvSpPr>
          <p:spPr bwMode="auto">
            <a:xfrm>
              <a:off x="3926989" y="4911345"/>
              <a:ext cx="105189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pt-BR" sz="800" b="1">
                  <a:solidFill>
                    <a:srgbClr val="FFFF00"/>
                  </a:solidFill>
                  <a:latin typeface="Arial Narrow" pitchFamily="34" charset="0"/>
                </a:rPr>
                <a:t>PORTO</a:t>
              </a:r>
            </a:p>
            <a:p>
              <a:pPr algn="ctr" eaLnBrk="1" hangingPunct="1"/>
              <a:r>
                <a:rPr lang="pt-BR" sz="800" b="1">
                  <a:solidFill>
                    <a:srgbClr val="FFFF00"/>
                  </a:solidFill>
                  <a:latin typeface="Arial Narrow" pitchFamily="34" charset="0"/>
                </a:rPr>
                <a:t>SALA DE CONTROLE</a:t>
              </a:r>
            </a:p>
          </p:txBody>
        </p:sp>
      </p:grpSp>
      <p:grpSp>
        <p:nvGrpSpPr>
          <p:cNvPr id="7" name="Grupo 19"/>
          <p:cNvGrpSpPr>
            <a:grpSpLocks/>
          </p:cNvGrpSpPr>
          <p:nvPr/>
        </p:nvGrpSpPr>
        <p:grpSpPr bwMode="auto">
          <a:xfrm>
            <a:off x="4539305" y="2423130"/>
            <a:ext cx="180975" cy="176212"/>
            <a:chOff x="4550694" y="2418072"/>
            <a:chExt cx="180975" cy="175419"/>
          </a:xfrm>
          <a:solidFill>
            <a:srgbClr val="00FF00"/>
          </a:solidFill>
        </p:grpSpPr>
        <p:sp>
          <p:nvSpPr>
            <p:cNvPr id="44" name="Elipse 43"/>
            <p:cNvSpPr/>
            <p:nvPr/>
          </p:nvSpPr>
          <p:spPr>
            <a:xfrm>
              <a:off x="4599906" y="2473384"/>
              <a:ext cx="71438" cy="7111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8" name="Elipse 17"/>
            <p:cNvSpPr/>
            <p:nvPr/>
          </p:nvSpPr>
          <p:spPr>
            <a:xfrm>
              <a:off x="4550694" y="2418072"/>
              <a:ext cx="180975" cy="175419"/>
            </a:xfrm>
            <a:prstGeom prst="ellipse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9" name="Elipse 18"/>
            <p:cNvSpPr/>
            <p:nvPr/>
          </p:nvSpPr>
          <p:spPr>
            <a:xfrm>
              <a:off x="4615781" y="2486027"/>
              <a:ext cx="44450" cy="45831"/>
            </a:xfrm>
            <a:prstGeom prst="ellipse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sp>
        <p:nvSpPr>
          <p:cNvPr id="73" name="Seta em curva para baixo 72"/>
          <p:cNvSpPr/>
          <p:nvPr/>
        </p:nvSpPr>
        <p:spPr>
          <a:xfrm>
            <a:off x="6300788" y="2490788"/>
            <a:ext cx="1595437" cy="752475"/>
          </a:xfrm>
          <a:prstGeom prst="curvedDownArrow">
            <a:avLst>
              <a:gd name="adj1" fmla="val 20449"/>
              <a:gd name="adj2" fmla="val 63778"/>
              <a:gd name="adj3" fmla="val 18736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8707" name="Retângulo 73"/>
          <p:cNvSpPr>
            <a:spLocks noChangeArrowheads="1"/>
          </p:cNvSpPr>
          <p:nvPr/>
        </p:nvSpPr>
        <p:spPr bwMode="auto">
          <a:xfrm>
            <a:off x="6904038" y="836613"/>
            <a:ext cx="15144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200" b="1">
                <a:solidFill>
                  <a:srgbClr val="C00000"/>
                </a:solidFill>
              </a:rPr>
              <a:t>ENTRADA </a:t>
            </a:r>
            <a:r>
              <a:rPr lang="pt-BR" sz="1200">
                <a:solidFill>
                  <a:srgbClr val="C00000"/>
                </a:solidFill>
              </a:rPr>
              <a:t>NO PORTO</a:t>
            </a:r>
          </a:p>
        </p:txBody>
      </p:sp>
      <p:sp>
        <p:nvSpPr>
          <p:cNvPr id="28708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9724D904-6F3B-4696-A1A3-4FB2295C12AA}" type="slidenum">
              <a:rPr lang="pt-BR" sz="1200">
                <a:solidFill>
                  <a:srgbClr val="898989"/>
                </a:solidFill>
              </a:rPr>
              <a:pPr algn="r" eaLnBrk="1" hangingPunct="1"/>
              <a:t>23</a:t>
            </a:fld>
            <a:endParaRPr lang="pt-BR" sz="1200">
              <a:solidFill>
                <a:srgbClr val="898989"/>
              </a:solidFill>
            </a:endParaRPr>
          </a:p>
        </p:txBody>
      </p:sp>
      <p:grpSp>
        <p:nvGrpSpPr>
          <p:cNvPr id="8" name="Grupo 58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28711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28713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28716" name="Imagem 76"/>
                <p:cNvPicPr>
                  <a:picLocks noChangeAspect="1"/>
                </p:cNvPicPr>
                <p:nvPr/>
              </p:nvPicPr>
              <p:blipFill>
                <a:blip r:embed="rId16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74" name="Conector reto 73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Retângulo 74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63" name="Retângulo 62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8715" name="Imagem 75"/>
              <p:cNvPicPr>
                <a:picLocks noChangeAspect="1"/>
              </p:cNvPicPr>
              <p:nvPr/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1" name="Retângulo 60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8710" name="CaixaDeTexto 75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364 0.00023 L 0.28976 0.002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382 0.00277 L 0.21337 0.0060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" y="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6" presetID="53" presetClass="entr" presetSubtype="16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1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repeatCount="3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7" grpId="1" animBg="1"/>
      <p:bldP spid="4" grpId="0" animBg="1"/>
      <p:bldP spid="4" grpId="1" animBg="1"/>
      <p:bldP spid="70" grpId="0" animBg="1"/>
      <p:bldP spid="70" grpId="1" animBg="1"/>
      <p:bldP spid="71" grpId="0" animBg="1"/>
      <p:bldP spid="71" grpId="1" animBg="1"/>
      <p:bldP spid="66" grpId="0" animBg="1"/>
      <p:bldP spid="66" grpId="1" animBg="1"/>
      <p:bldP spid="69" grpId="0" animBg="1"/>
      <p:bldP spid="69" grpId="1" animBg="1"/>
      <p:bldP spid="73" grpId="0" animBg="1"/>
      <p:bldP spid="7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lipse 88"/>
          <p:cNvSpPr/>
          <p:nvPr/>
        </p:nvSpPr>
        <p:spPr>
          <a:xfrm>
            <a:off x="234950" y="1144588"/>
            <a:ext cx="8658225" cy="4805362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29699" name="Imagem 7" descr="Estrada.JPG"/>
          <p:cNvPicPr preferRelativeResize="0"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03600"/>
            <a:ext cx="19431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Imagem 7" descr="Estrada.JPG"/>
          <p:cNvPicPr preferRelativeResize="0"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3403600"/>
            <a:ext cx="19431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Imagem 7" descr="Estrada.JPG"/>
          <p:cNvPicPr preferRelativeResize="0"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8150" y="3400425"/>
            <a:ext cx="17637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tângulo 45"/>
          <p:cNvSpPr>
            <a:spLocks noChangeArrowheads="1"/>
          </p:cNvSpPr>
          <p:nvPr/>
        </p:nvSpPr>
        <p:spPr bwMode="auto">
          <a:xfrm>
            <a:off x="615950" y="174625"/>
            <a:ext cx="64500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400" b="1">
                <a:solidFill>
                  <a:srgbClr val="C00000"/>
                </a:solidFill>
              </a:rPr>
              <a:t>CADEIA LOGÍSTICA INTELIGENTE</a:t>
            </a:r>
          </a:p>
          <a:p>
            <a:pPr eaLnBrk="1" hangingPunct="1"/>
            <a:r>
              <a:rPr lang="pt-BR" sz="1400" b="1">
                <a:solidFill>
                  <a:srgbClr val="C00000"/>
                </a:solidFill>
              </a:rPr>
              <a:t>CARGA INTELIGENTE</a:t>
            </a:r>
            <a:endParaRPr lang="pt-BR" sz="1400">
              <a:solidFill>
                <a:srgbClr val="7F7F7F"/>
              </a:solidFill>
            </a:endParaRPr>
          </a:p>
        </p:txBody>
      </p:sp>
      <p:cxnSp>
        <p:nvCxnSpPr>
          <p:cNvPr id="47" name="Conector reto 46"/>
          <p:cNvCxnSpPr/>
          <p:nvPr/>
        </p:nvCxnSpPr>
        <p:spPr>
          <a:xfrm>
            <a:off x="684213" y="765175"/>
            <a:ext cx="850106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tângulo 57"/>
          <p:cNvSpPr/>
          <p:nvPr/>
        </p:nvSpPr>
        <p:spPr>
          <a:xfrm>
            <a:off x="611188" y="836613"/>
            <a:ext cx="3556000" cy="254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05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Arial" charset="0"/>
              </a:rPr>
              <a:t>Controle TOTAL do </a:t>
            </a:r>
            <a:r>
              <a:rPr lang="pt-BR" sz="1050" b="1" dirty="0">
                <a:ea typeface="+mn-ea"/>
                <a:cs typeface="Arial" charset="0"/>
              </a:rPr>
              <a:t>ACESSO TERRESTRE</a:t>
            </a:r>
          </a:p>
        </p:txBody>
      </p:sp>
      <p:sp>
        <p:nvSpPr>
          <p:cNvPr id="21" name="Retângulo de cantos arredondados 20"/>
          <p:cNvSpPr/>
          <p:nvPr/>
        </p:nvSpPr>
        <p:spPr>
          <a:xfrm>
            <a:off x="5957888" y="2708275"/>
            <a:ext cx="2617787" cy="3752850"/>
          </a:xfrm>
          <a:prstGeom prst="roundRect">
            <a:avLst>
              <a:gd name="adj" fmla="val 851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Fluxograma: Dados 11"/>
          <p:cNvSpPr/>
          <p:nvPr/>
        </p:nvSpPr>
        <p:spPr>
          <a:xfrm>
            <a:off x="6084168" y="3123866"/>
            <a:ext cx="2051720" cy="792088"/>
          </a:xfrm>
          <a:prstGeom prst="flowChartInputOutpu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>
              <a:rot lat="19199996" lon="0" rev="0"/>
            </a:camera>
            <a:lightRig rig="threePt" dir="t"/>
          </a:scene3d>
          <a:sp3d>
            <a:bevelT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043798"/>
            <a:ext cx="756000" cy="7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tângulo 24"/>
          <p:cNvSpPr/>
          <p:nvPr/>
        </p:nvSpPr>
        <p:spPr>
          <a:xfrm>
            <a:off x="6696075" y="2724150"/>
            <a:ext cx="1152525" cy="300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400" dirty="0">
                <a:solidFill>
                  <a:schemeClr val="tx1"/>
                </a:solidFill>
                <a:latin typeface="Trebuchet MS" pitchFamily="34" charset="0"/>
              </a:rPr>
              <a:t>Porto</a:t>
            </a:r>
            <a:r>
              <a:rPr lang="pt-BR" sz="1400" b="1" dirty="0">
                <a:solidFill>
                  <a:schemeClr val="tx1"/>
                </a:solidFill>
                <a:latin typeface="Trebuchet MS" pitchFamily="34" charset="0"/>
              </a:rPr>
              <a:t> </a:t>
            </a:r>
          </a:p>
        </p:txBody>
      </p:sp>
      <p:pic>
        <p:nvPicPr>
          <p:cNvPr id="28" name="Imagem 27" descr="Navi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3413125"/>
            <a:ext cx="13208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sx="102000" sy="102000" algn="ctr" rotWithShape="0">
              <a:srgbClr val="558ED5">
                <a:alpha val="74997"/>
              </a:srgbClr>
            </a:outerShdw>
          </a:effectLst>
        </p:spPr>
      </p:pic>
      <p:grpSp>
        <p:nvGrpSpPr>
          <p:cNvPr id="29710" name="Grupo 21"/>
          <p:cNvGrpSpPr>
            <a:grpSpLocks/>
          </p:cNvGrpSpPr>
          <p:nvPr/>
        </p:nvGrpSpPr>
        <p:grpSpPr bwMode="auto">
          <a:xfrm>
            <a:off x="7402513" y="2824163"/>
            <a:ext cx="698500" cy="628650"/>
            <a:chOff x="7402513" y="2823765"/>
            <a:chExt cx="698500" cy="628650"/>
          </a:xfrm>
        </p:grpSpPr>
        <p:pic>
          <p:nvPicPr>
            <p:cNvPr id="29744" name="Imagem 13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637463" y="3088877"/>
              <a:ext cx="252412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45" name="Imagem 14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640638" y="2957115"/>
              <a:ext cx="250825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46" name="Imagem 15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640638" y="2823765"/>
              <a:ext cx="250825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47" name="Imagem 16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739063" y="3122215"/>
              <a:ext cx="250825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48" name="Imagem 17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40650" y="2992040"/>
              <a:ext cx="252413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49" name="Imagem 18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40650" y="2858690"/>
              <a:ext cx="252413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0" name="Imagem 19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843838" y="3141265"/>
              <a:ext cx="252412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1" name="Imagem 21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848600" y="3009502"/>
              <a:ext cx="252413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2" name="Imagem 39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178514">
              <a:off x="7402513" y="3150790"/>
              <a:ext cx="252412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3" name="Imagem 40" descr="Container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421563" y="3015852"/>
              <a:ext cx="250825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4" name="Imagem 20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78514">
              <a:off x="7510463" y="3176190"/>
              <a:ext cx="252412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5" name="Imagem 38" descr="Containe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29513" y="3041252"/>
              <a:ext cx="250825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56" name="Imagem 22" descr="Container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618413" y="3200002"/>
              <a:ext cx="252412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9711" name="Imagem 41" descr="Empilhadeira Preta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9925" y="3078163"/>
            <a:ext cx="6127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" name="Triângulo isósceles 69"/>
          <p:cNvSpPr/>
          <p:nvPr/>
        </p:nvSpPr>
        <p:spPr>
          <a:xfrm rot="20520372">
            <a:off x="6261100" y="3114675"/>
            <a:ext cx="1408113" cy="2154238"/>
          </a:xfrm>
          <a:prstGeom prst="triangle">
            <a:avLst>
              <a:gd name="adj" fmla="val 55127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3" name="Imagem 2" descr="Antena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521392" y="2266577"/>
            <a:ext cx="288034" cy="1241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etângulo 26"/>
          <p:cNvSpPr/>
          <p:nvPr/>
        </p:nvSpPr>
        <p:spPr>
          <a:xfrm>
            <a:off x="3635375" y="1916113"/>
            <a:ext cx="1620838" cy="322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400" dirty="0">
                <a:solidFill>
                  <a:schemeClr val="tx1"/>
                </a:solidFill>
                <a:latin typeface="Trebuchet MS" pitchFamily="34" charset="0"/>
              </a:rPr>
              <a:t>Ponto de Controle</a:t>
            </a:r>
          </a:p>
        </p:txBody>
      </p:sp>
      <p:sp>
        <p:nvSpPr>
          <p:cNvPr id="11" name="Fluxograma: Dados 10"/>
          <p:cNvSpPr/>
          <p:nvPr/>
        </p:nvSpPr>
        <p:spPr>
          <a:xfrm>
            <a:off x="3419872" y="3111991"/>
            <a:ext cx="1835696" cy="792088"/>
          </a:xfrm>
          <a:prstGeom prst="flowChartInputOutpu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>
              <a:rot lat="19199996" lon="0" rev="0"/>
            </a:camera>
            <a:lightRig rig="threePt" dir="t"/>
          </a:scene3d>
          <a:sp3d>
            <a:bevelT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29716" name="Imagem 25" descr="Posto Fiscal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35488" y="2824163"/>
            <a:ext cx="652462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7" name="Imagem 28" descr="Truck 1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13175" y="2824163"/>
            <a:ext cx="7080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m 29" descr="Lorry_Green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flipH="1">
            <a:off x="3999171" y="2984500"/>
            <a:ext cx="624325" cy="570525"/>
          </a:xfrm>
          <a:prstGeom prst="rect">
            <a:avLst/>
          </a:prstGeom>
          <a:scene3d>
            <a:camera prst="orthographicFront">
              <a:rot lat="0" lon="10799999" rev="0"/>
            </a:camera>
            <a:lightRig rig="threePt" dir="t"/>
          </a:scene3d>
        </p:spPr>
      </p:pic>
      <p:pic>
        <p:nvPicPr>
          <p:cNvPr id="54" name="Imagem 53" descr="Truck_Yellow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56325" y="3138488"/>
            <a:ext cx="658813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71" name="Triângulo isósceles 70"/>
          <p:cNvSpPr/>
          <p:nvPr/>
        </p:nvSpPr>
        <p:spPr>
          <a:xfrm rot="18923485">
            <a:off x="5392738" y="1793875"/>
            <a:ext cx="1355725" cy="4244975"/>
          </a:xfrm>
          <a:prstGeom prst="triangle">
            <a:avLst>
              <a:gd name="adj" fmla="val 47224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69" name="Triângulo isósceles 68"/>
          <p:cNvSpPr/>
          <p:nvPr/>
        </p:nvSpPr>
        <p:spPr>
          <a:xfrm rot="461170">
            <a:off x="6889750" y="2927350"/>
            <a:ext cx="1408113" cy="2460625"/>
          </a:xfrm>
          <a:prstGeom prst="triangle">
            <a:avLst>
              <a:gd name="adj" fmla="val 55127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29722" name="Grupo 4"/>
          <p:cNvGrpSpPr>
            <a:grpSpLocks/>
          </p:cNvGrpSpPr>
          <p:nvPr/>
        </p:nvGrpSpPr>
        <p:grpSpPr bwMode="auto">
          <a:xfrm>
            <a:off x="6457950" y="4903788"/>
            <a:ext cx="1651000" cy="1333500"/>
            <a:chOff x="3622449" y="4903589"/>
            <a:chExt cx="1651753" cy="1333723"/>
          </a:xfrm>
        </p:grpSpPr>
        <p:pic>
          <p:nvPicPr>
            <p:cNvPr id="29739" name="Imagem 63" descr="SALA DE CONTROLE.png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635902" y="4903812"/>
              <a:ext cx="1638300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5" name="Retângulo 64"/>
            <p:cNvSpPr/>
            <p:nvPr/>
          </p:nvSpPr>
          <p:spPr>
            <a:xfrm>
              <a:off x="3622449" y="4903589"/>
              <a:ext cx="1643074" cy="35719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9743" name="CaixaDeTexto 68"/>
            <p:cNvSpPr txBox="1">
              <a:spLocks noChangeArrowheads="1"/>
            </p:cNvSpPr>
            <p:nvPr/>
          </p:nvSpPr>
          <p:spPr bwMode="auto">
            <a:xfrm>
              <a:off x="3926989" y="4911345"/>
              <a:ext cx="105189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pt-BR" sz="800" b="1">
                  <a:solidFill>
                    <a:srgbClr val="FFFF00"/>
                  </a:solidFill>
                  <a:latin typeface="Arial Narrow" pitchFamily="34" charset="0"/>
                </a:rPr>
                <a:t>PORTO</a:t>
              </a:r>
            </a:p>
            <a:p>
              <a:pPr algn="ctr" eaLnBrk="1" hangingPunct="1"/>
              <a:r>
                <a:rPr lang="pt-BR" sz="800" b="1">
                  <a:solidFill>
                    <a:srgbClr val="FFFF00"/>
                  </a:solidFill>
                  <a:latin typeface="Arial Narrow" pitchFamily="34" charset="0"/>
                </a:rPr>
                <a:t>SALA DE CONTROLE</a:t>
              </a:r>
            </a:p>
          </p:txBody>
        </p:sp>
      </p:grpSp>
      <p:pic>
        <p:nvPicPr>
          <p:cNvPr id="79" name="Imagem 78" descr="Truck_Yellow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64000" y="3141663"/>
            <a:ext cx="658813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66" name="Seta em curva para baixo 65"/>
          <p:cNvSpPr/>
          <p:nvPr/>
        </p:nvSpPr>
        <p:spPr>
          <a:xfrm flipH="1">
            <a:off x="6724650" y="2219325"/>
            <a:ext cx="1149350" cy="1009650"/>
          </a:xfrm>
          <a:prstGeom prst="curvedDownArrow">
            <a:avLst>
              <a:gd name="adj1" fmla="val 14180"/>
              <a:gd name="adj2" fmla="val 32709"/>
              <a:gd name="adj3" fmla="val 18369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81" name="Elipse 80"/>
          <p:cNvSpPr/>
          <p:nvPr/>
        </p:nvSpPr>
        <p:spPr>
          <a:xfrm>
            <a:off x="6630988" y="3105150"/>
            <a:ext cx="139700" cy="136525"/>
          </a:xfrm>
          <a:prstGeom prst="ellips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5" name="Grupo 81"/>
          <p:cNvGrpSpPr>
            <a:grpSpLocks/>
          </p:cNvGrpSpPr>
          <p:nvPr/>
        </p:nvGrpSpPr>
        <p:grpSpPr bwMode="auto">
          <a:xfrm>
            <a:off x="4553146" y="2420888"/>
            <a:ext cx="180975" cy="176212"/>
            <a:chOff x="4550694" y="2418072"/>
            <a:chExt cx="180975" cy="175419"/>
          </a:xfrm>
          <a:solidFill>
            <a:srgbClr val="00FF00"/>
          </a:solidFill>
        </p:grpSpPr>
        <p:sp>
          <p:nvSpPr>
            <p:cNvPr id="86" name="Elipse 85"/>
            <p:cNvSpPr/>
            <p:nvPr/>
          </p:nvSpPr>
          <p:spPr>
            <a:xfrm>
              <a:off x="4599906" y="2473384"/>
              <a:ext cx="71438" cy="7111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87" name="Elipse 86"/>
            <p:cNvSpPr/>
            <p:nvPr/>
          </p:nvSpPr>
          <p:spPr>
            <a:xfrm>
              <a:off x="4550694" y="2418072"/>
              <a:ext cx="180975" cy="175419"/>
            </a:xfrm>
            <a:prstGeom prst="ellipse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88" name="Elipse 87"/>
            <p:cNvSpPr/>
            <p:nvPr/>
          </p:nvSpPr>
          <p:spPr>
            <a:xfrm>
              <a:off x="4615781" y="2486027"/>
              <a:ext cx="44450" cy="45831"/>
            </a:xfrm>
            <a:prstGeom prst="ellipse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sp>
        <p:nvSpPr>
          <p:cNvPr id="29727" name="Retângulo 89"/>
          <p:cNvSpPr>
            <a:spLocks noChangeArrowheads="1"/>
          </p:cNvSpPr>
          <p:nvPr/>
        </p:nvSpPr>
        <p:spPr bwMode="auto">
          <a:xfrm>
            <a:off x="6904038" y="836613"/>
            <a:ext cx="15144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1100" b="1">
                <a:solidFill>
                  <a:srgbClr val="C00000"/>
                </a:solidFill>
              </a:rPr>
              <a:t>SA</a:t>
            </a:r>
            <a:r>
              <a:rPr lang="pt-BR" sz="1100" b="1">
                <a:solidFill>
                  <a:srgbClr val="C00000"/>
                </a:solidFill>
              </a:rPr>
              <a:t>ÍDA </a:t>
            </a:r>
            <a:r>
              <a:rPr lang="pt-BR" sz="1100">
                <a:solidFill>
                  <a:srgbClr val="C00000"/>
                </a:solidFill>
              </a:rPr>
              <a:t>DO PORTO</a:t>
            </a:r>
          </a:p>
        </p:txBody>
      </p:sp>
      <p:sp>
        <p:nvSpPr>
          <p:cNvPr id="29728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DB18F21A-D336-4209-B311-5E962211F4CC}" type="slidenum">
              <a:rPr lang="pt-BR" sz="1200">
                <a:solidFill>
                  <a:srgbClr val="898989"/>
                </a:solidFill>
              </a:rPr>
              <a:pPr algn="r" eaLnBrk="1" hangingPunct="1"/>
              <a:t>24</a:t>
            </a:fld>
            <a:endParaRPr lang="pt-BR" sz="1200">
              <a:solidFill>
                <a:srgbClr val="898989"/>
              </a:solidFill>
            </a:endParaRPr>
          </a:p>
        </p:txBody>
      </p:sp>
      <p:grpSp>
        <p:nvGrpSpPr>
          <p:cNvPr id="6" name="Grupo 61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29731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29733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29736" name="Imagem 76"/>
                <p:cNvPicPr>
                  <a:picLocks noChangeAspect="1"/>
                </p:cNvPicPr>
                <p:nvPr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80" name="Conector reto 79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3" name="Retângulo 82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73" name="Retângulo 72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29735" name="Imagem 75"/>
              <p:cNvPicPr>
                <a:picLocks noChangeAspect="1"/>
              </p:cNvPicPr>
              <p:nvPr/>
            </p:nvPicPr>
            <p:blipFill>
              <a:blip r:embed="rId16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8" name="Retângulo 67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29730" name="CaixaDeTexto 83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1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58547E-6 L -0.22951 0.0020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" y="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-0.00069 L -0.55921 -0.0009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39417E-6 L 0.21111 0.543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" y="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89" grpId="1" animBg="1"/>
      <p:bldP spid="58" grpId="0"/>
      <p:bldP spid="70" grpId="0" animBg="1"/>
      <p:bldP spid="70" grpId="1" animBg="1"/>
      <p:bldP spid="71" grpId="0" animBg="1"/>
      <p:bldP spid="71" grpId="1" animBg="1"/>
      <p:bldP spid="71" grpId="2" animBg="1"/>
      <p:bldP spid="69" grpId="0" animBg="1"/>
      <p:bldP spid="69" grpId="1" animBg="1"/>
      <p:bldP spid="66" grpId="0" animBg="1"/>
      <p:bldP spid="66" grpId="1" animBg="1"/>
      <p:bldP spid="81" grpId="0" animBg="1"/>
      <p:bldP spid="81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eta para baixo 178"/>
          <p:cNvSpPr/>
          <p:nvPr/>
        </p:nvSpPr>
        <p:spPr>
          <a:xfrm>
            <a:off x="4064973" y="4271008"/>
            <a:ext cx="291003" cy="607931"/>
          </a:xfrm>
          <a:prstGeom prst="downArrow">
            <a:avLst/>
          </a:prstGeom>
          <a:solidFill>
            <a:schemeClr val="bg1">
              <a:lumMod val="6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910189" y="1537103"/>
            <a:ext cx="3453824" cy="154631"/>
          </a:xfrm>
          <a:prstGeom prst="rect">
            <a:avLst/>
          </a:prstGeom>
          <a:solidFill>
            <a:srgbClr val="C0000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35" name="Retângulo 134"/>
          <p:cNvSpPr/>
          <p:nvPr/>
        </p:nvSpPr>
        <p:spPr>
          <a:xfrm>
            <a:off x="4953454" y="1537103"/>
            <a:ext cx="3453824" cy="154631"/>
          </a:xfrm>
          <a:prstGeom prst="rect">
            <a:avLst/>
          </a:prstGeom>
          <a:solidFill>
            <a:srgbClr val="C0000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4" name="Retângulo de cantos arredondados 3"/>
          <p:cNvSpPr/>
          <p:nvPr/>
        </p:nvSpPr>
        <p:spPr>
          <a:xfrm>
            <a:off x="3609975" y="115888"/>
            <a:ext cx="1538288" cy="4405312"/>
          </a:xfrm>
          <a:prstGeom prst="roundRect">
            <a:avLst>
              <a:gd name="adj" fmla="val 851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/>
          </a:p>
        </p:txBody>
      </p:sp>
      <p:pic>
        <p:nvPicPr>
          <p:cNvPr id="162" name="Imagem 16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2638" y="2767013"/>
            <a:ext cx="38544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Retângulo 68"/>
          <p:cNvSpPr/>
          <p:nvPr/>
        </p:nvSpPr>
        <p:spPr>
          <a:xfrm>
            <a:off x="2657475" y="3224213"/>
            <a:ext cx="774700" cy="171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700" dirty="0">
                <a:solidFill>
                  <a:schemeClr val="tx1"/>
                </a:solidFill>
                <a:latin typeface="Trebuchet MS" pitchFamily="34" charset="0"/>
              </a:rPr>
              <a:t>Ponto de Controle</a:t>
            </a:r>
          </a:p>
        </p:txBody>
      </p:sp>
      <p:sp>
        <p:nvSpPr>
          <p:cNvPr id="75" name="Triângulo isósceles 74"/>
          <p:cNvSpPr/>
          <p:nvPr/>
        </p:nvSpPr>
        <p:spPr>
          <a:xfrm rot="17093920">
            <a:off x="3338512" y="3067051"/>
            <a:ext cx="646113" cy="1211262"/>
          </a:xfrm>
          <a:prstGeom prst="triangle">
            <a:avLst>
              <a:gd name="adj" fmla="val 47224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/>
          </a:p>
        </p:txBody>
      </p:sp>
      <p:grpSp>
        <p:nvGrpSpPr>
          <p:cNvPr id="3" name="Grupo 2"/>
          <p:cNvGrpSpPr>
            <a:grpSpLocks/>
          </p:cNvGrpSpPr>
          <p:nvPr/>
        </p:nvGrpSpPr>
        <p:grpSpPr bwMode="auto">
          <a:xfrm>
            <a:off x="-36513" y="3492500"/>
            <a:ext cx="3960813" cy="787400"/>
            <a:chOff x="-36512" y="3492909"/>
            <a:chExt cx="3960440" cy="787526"/>
          </a:xfrm>
        </p:grpSpPr>
        <p:sp>
          <p:nvSpPr>
            <p:cNvPr id="132" name="Triângulo isósceles 131"/>
            <p:cNvSpPr/>
            <p:nvPr/>
          </p:nvSpPr>
          <p:spPr>
            <a:xfrm>
              <a:off x="3092156" y="3584999"/>
              <a:ext cx="92066" cy="26356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pic>
          <p:nvPicPr>
            <p:cNvPr id="30871" name="Imagem 7" descr="Estrada.JP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36512" y="4014697"/>
              <a:ext cx="927381" cy="145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72" name="Imagem 7" descr="Estrada.JP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64616" y="4014697"/>
              <a:ext cx="927381" cy="145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73" name="Imagem 7" descr="Estrada.JP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82163" y="4013011"/>
              <a:ext cx="841765" cy="145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0" name="Fluxograma: Dados 69"/>
            <p:cNvSpPr/>
            <p:nvPr/>
          </p:nvSpPr>
          <p:spPr>
            <a:xfrm>
              <a:off x="2555050" y="3859862"/>
              <a:ext cx="876121" cy="420573"/>
            </a:xfrm>
            <a:prstGeom prst="flowChartInputOutput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  <a:scene3d>
              <a:camera prst="orthographicFront">
                <a:rot lat="19199996" lon="0" rev="0"/>
              </a:camera>
              <a:lightRig rig="threePt" dir="t"/>
            </a:scene3d>
            <a:sp3d>
              <a:bevelT h="19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 sz="900"/>
            </a:p>
          </p:txBody>
        </p:sp>
        <p:pic>
          <p:nvPicPr>
            <p:cNvPr id="30875" name="Imagem 25" descr="Posto Fiscal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87498" y="3707034"/>
              <a:ext cx="311400" cy="346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76" name="Imagem 28" descr="Truck 1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42761" y="3707034"/>
              <a:ext cx="337918" cy="343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3" name="Imagem 72" descr="Lorry_Green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flipH="1">
              <a:off x="2831531" y="3792168"/>
              <a:ext cx="297971" cy="302930"/>
            </a:xfrm>
            <a:prstGeom prst="rect">
              <a:avLst/>
            </a:prstGeom>
            <a:scene3d>
              <a:camera prst="orthographicFront">
                <a:rot lat="0" lon="10799999" rev="0"/>
              </a:camera>
              <a:lightRig rig="threePt" dir="t"/>
            </a:scene3d>
          </p:spPr>
        </p:pic>
        <p:grpSp>
          <p:nvGrpSpPr>
            <p:cNvPr id="5" name="Grupo 80"/>
            <p:cNvGrpSpPr>
              <a:grpSpLocks/>
            </p:cNvGrpSpPr>
            <p:nvPr/>
          </p:nvGrpSpPr>
          <p:grpSpPr bwMode="auto">
            <a:xfrm>
              <a:off x="3095926" y="3492909"/>
              <a:ext cx="86374" cy="93563"/>
              <a:chOff x="4550694" y="2418072"/>
              <a:chExt cx="180975" cy="175419"/>
            </a:xfrm>
            <a:solidFill>
              <a:srgbClr val="00FF00"/>
            </a:solidFill>
          </p:grpSpPr>
          <p:sp>
            <p:nvSpPr>
              <p:cNvPr id="82" name="Elipse 81"/>
              <p:cNvSpPr/>
              <p:nvPr/>
            </p:nvSpPr>
            <p:spPr>
              <a:xfrm>
                <a:off x="4599906" y="2473384"/>
                <a:ext cx="71438" cy="711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 sz="900"/>
              </a:p>
            </p:txBody>
          </p:sp>
          <p:sp>
            <p:nvSpPr>
              <p:cNvPr id="83" name="Elipse 82"/>
              <p:cNvSpPr/>
              <p:nvPr/>
            </p:nvSpPr>
            <p:spPr>
              <a:xfrm>
                <a:off x="4550694" y="2418072"/>
                <a:ext cx="180975" cy="175419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 sz="900"/>
              </a:p>
            </p:txBody>
          </p:sp>
          <p:sp>
            <p:nvSpPr>
              <p:cNvPr id="84" name="Elipse 83"/>
              <p:cNvSpPr/>
              <p:nvPr/>
            </p:nvSpPr>
            <p:spPr>
              <a:xfrm>
                <a:off x="4615781" y="2486027"/>
                <a:ext cx="44450" cy="45831"/>
              </a:xfrm>
              <a:prstGeom prst="ellips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 sz="900"/>
              </a:p>
            </p:txBody>
          </p:sp>
        </p:grpSp>
        <p:pic>
          <p:nvPicPr>
            <p:cNvPr id="30879" name="Imagem 7" descr="Estrada.JP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38840" y="4014697"/>
              <a:ext cx="927381" cy="145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8" name="Imagem 77" descr="Truck_Yellow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86238" y="3860800"/>
            <a:ext cx="3143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180" name="Seta para baixo 179"/>
          <p:cNvSpPr/>
          <p:nvPr/>
        </p:nvSpPr>
        <p:spPr>
          <a:xfrm rot="10800000">
            <a:off x="4427983" y="4521990"/>
            <a:ext cx="291003" cy="482112"/>
          </a:xfrm>
          <a:prstGeom prst="downArrow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3770313" y="193675"/>
            <a:ext cx="1223962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MS PGothic" pitchFamily="34" charset="-128"/>
                <a:cs typeface="Arial" pitchFamily="34" charset="0"/>
              </a:rPr>
              <a:t>AUTORIDADE PORTUÁRIA</a:t>
            </a:r>
          </a:p>
        </p:txBody>
      </p:sp>
      <p:grpSp>
        <p:nvGrpSpPr>
          <p:cNvPr id="9" name="Grupo 31"/>
          <p:cNvGrpSpPr>
            <a:grpSpLocks/>
          </p:cNvGrpSpPr>
          <p:nvPr/>
        </p:nvGrpSpPr>
        <p:grpSpPr bwMode="auto">
          <a:xfrm>
            <a:off x="2784475" y="3057525"/>
            <a:ext cx="1781175" cy="601663"/>
            <a:chOff x="4030799" y="3903211"/>
            <a:chExt cx="2945663" cy="947510"/>
          </a:xfrm>
        </p:grpSpPr>
        <p:sp>
          <p:nvSpPr>
            <p:cNvPr id="33" name="Triângulo isósceles 32"/>
            <p:cNvSpPr/>
            <p:nvPr/>
          </p:nvSpPr>
          <p:spPr>
            <a:xfrm rot="7933396">
              <a:off x="5054876" y="2929135"/>
              <a:ext cx="897510" cy="2945663"/>
            </a:xfrm>
            <a:prstGeom prst="triangle">
              <a:avLst>
                <a:gd name="adj" fmla="val 47224"/>
              </a:avLst>
            </a:prstGeom>
            <a:solidFill>
              <a:srgbClr val="00FF0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 sz="900"/>
            </a:p>
          </p:txBody>
        </p:sp>
        <p:sp>
          <p:nvSpPr>
            <p:cNvPr id="30869" name="CaixaDeTexto 15"/>
            <p:cNvSpPr txBox="1">
              <a:spLocks noChangeArrowheads="1"/>
            </p:cNvSpPr>
            <p:nvPr/>
          </p:nvSpPr>
          <p:spPr bwMode="auto">
            <a:xfrm>
              <a:off x="4637706" y="3903211"/>
              <a:ext cx="842169" cy="2669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BR" sz="500" b="1">
                  <a:solidFill>
                    <a:srgbClr val="008000"/>
                  </a:solidFill>
                </a:rPr>
                <a:t>LIBERAÇÃO</a:t>
              </a:r>
            </a:p>
          </p:txBody>
        </p:sp>
      </p:grpSp>
      <p:grpSp>
        <p:nvGrpSpPr>
          <p:cNvPr id="10" name="Grupo 233"/>
          <p:cNvGrpSpPr>
            <a:grpSpLocks/>
          </p:cNvGrpSpPr>
          <p:nvPr/>
        </p:nvGrpSpPr>
        <p:grpSpPr bwMode="auto">
          <a:xfrm>
            <a:off x="830263" y="3068638"/>
            <a:ext cx="866775" cy="323850"/>
            <a:chOff x="830992" y="3068960"/>
            <a:chExt cx="866504" cy="322963"/>
          </a:xfrm>
        </p:grpSpPr>
        <p:sp>
          <p:nvSpPr>
            <p:cNvPr id="104" name="Seta para a direita 103"/>
            <p:cNvSpPr/>
            <p:nvPr/>
          </p:nvSpPr>
          <p:spPr>
            <a:xfrm>
              <a:off x="1391111" y="3068960"/>
              <a:ext cx="306385" cy="322963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30867" name="CaixaDeTexto 105"/>
            <p:cNvSpPr txBox="1">
              <a:spLocks noChangeArrowheads="1"/>
            </p:cNvSpPr>
            <p:nvPr/>
          </p:nvSpPr>
          <p:spPr bwMode="auto">
            <a:xfrm>
              <a:off x="830992" y="3133590"/>
              <a:ext cx="599844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pt-BR" sz="800" b="1">
                  <a:solidFill>
                    <a:srgbClr val="C00000"/>
                  </a:solidFill>
                  <a:latin typeface="Arial" pitchFamily="34" charset="0"/>
                </a:rPr>
                <a:t>ENTRADA</a:t>
              </a:r>
            </a:p>
          </p:txBody>
        </p:sp>
      </p:grpSp>
      <p:grpSp>
        <p:nvGrpSpPr>
          <p:cNvPr id="11" name="Grupo 234"/>
          <p:cNvGrpSpPr>
            <a:grpSpLocks/>
          </p:cNvGrpSpPr>
          <p:nvPr/>
        </p:nvGrpSpPr>
        <p:grpSpPr bwMode="auto">
          <a:xfrm>
            <a:off x="919163" y="3619500"/>
            <a:ext cx="727075" cy="323850"/>
            <a:chOff x="918446" y="3620151"/>
            <a:chExt cx="727352" cy="322963"/>
          </a:xfrm>
        </p:grpSpPr>
        <p:sp>
          <p:nvSpPr>
            <p:cNvPr id="105" name="Seta para a direita 104"/>
            <p:cNvSpPr/>
            <p:nvPr/>
          </p:nvSpPr>
          <p:spPr>
            <a:xfrm rot="10800000">
              <a:off x="918446" y="3620151"/>
              <a:ext cx="306385" cy="322963"/>
            </a:xfrm>
            <a:prstGeom prst="right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30863" name="CaixaDeTexto 106"/>
            <p:cNvSpPr txBox="1">
              <a:spLocks noChangeArrowheads="1"/>
            </p:cNvSpPr>
            <p:nvPr/>
          </p:nvSpPr>
          <p:spPr bwMode="auto">
            <a:xfrm>
              <a:off x="1196636" y="3686657"/>
              <a:ext cx="449162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C00000"/>
                  </a:solidFill>
                  <a:latin typeface="Arial" pitchFamily="34" charset="0"/>
                </a:rPr>
                <a:t>SAÍDA</a:t>
              </a:r>
            </a:p>
          </p:txBody>
        </p:sp>
      </p:grpSp>
      <p:sp>
        <p:nvSpPr>
          <p:cNvPr id="109" name="CaixaDeTexto 108"/>
          <p:cNvSpPr txBox="1">
            <a:spLocks noChangeArrowheads="1"/>
          </p:cNvSpPr>
          <p:nvPr/>
        </p:nvSpPr>
        <p:spPr bwMode="auto">
          <a:xfrm>
            <a:off x="831850" y="1692275"/>
            <a:ext cx="18764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200" b="1">
                <a:solidFill>
                  <a:srgbClr val="C00000"/>
                </a:solidFill>
                <a:latin typeface="Arial" pitchFamily="34" charset="0"/>
              </a:rPr>
              <a:t>ACESSO TERRESTRE</a:t>
            </a:r>
          </a:p>
          <a:p>
            <a:pPr eaLnBrk="1" hangingPunct="1"/>
            <a:r>
              <a:rPr lang="pt-BR" sz="1000" b="1">
                <a:solidFill>
                  <a:srgbClr val="C00000"/>
                </a:solidFill>
                <a:latin typeface="Arial" pitchFamily="34" charset="0"/>
              </a:rPr>
              <a:t>CADEIA DE CARGA INTELIGENTE</a:t>
            </a:r>
          </a:p>
        </p:txBody>
      </p:sp>
      <p:sp>
        <p:nvSpPr>
          <p:cNvPr id="163" name="CaixaDeTexto 162"/>
          <p:cNvSpPr txBox="1">
            <a:spLocks noChangeArrowheads="1"/>
          </p:cNvSpPr>
          <p:nvPr/>
        </p:nvSpPr>
        <p:spPr bwMode="auto">
          <a:xfrm>
            <a:off x="7085013" y="1692275"/>
            <a:ext cx="14287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1200" b="1">
                <a:solidFill>
                  <a:srgbClr val="C00000"/>
                </a:solidFill>
                <a:latin typeface="Arial" pitchFamily="34" charset="0"/>
              </a:rPr>
              <a:t>ACESSO MARÍTIMO</a:t>
            </a:r>
          </a:p>
          <a:p>
            <a:pPr algn="r" eaLnBrk="1" hangingPunct="1"/>
            <a:r>
              <a:rPr lang="pt-BR" sz="1000" b="1">
                <a:solidFill>
                  <a:srgbClr val="C00000"/>
                </a:solidFill>
                <a:latin typeface="Arial" pitchFamily="34" charset="0"/>
              </a:rPr>
              <a:t>VTMIS</a:t>
            </a:r>
          </a:p>
        </p:txBody>
      </p:sp>
      <p:grpSp>
        <p:nvGrpSpPr>
          <p:cNvPr id="12" name="Grupo 170"/>
          <p:cNvGrpSpPr>
            <a:grpSpLocks/>
          </p:cNvGrpSpPr>
          <p:nvPr/>
        </p:nvGrpSpPr>
        <p:grpSpPr bwMode="auto">
          <a:xfrm flipH="1">
            <a:off x="5651500" y="3190875"/>
            <a:ext cx="893763" cy="525463"/>
            <a:chOff x="6117074" y="5085184"/>
            <a:chExt cx="831083" cy="529760"/>
          </a:xfrm>
        </p:grpSpPr>
        <p:grpSp>
          <p:nvGrpSpPr>
            <p:cNvPr id="30855" name="Grupo 166"/>
            <p:cNvGrpSpPr>
              <a:grpSpLocks/>
            </p:cNvGrpSpPr>
            <p:nvPr/>
          </p:nvGrpSpPr>
          <p:grpSpPr bwMode="auto">
            <a:xfrm>
              <a:off x="6117074" y="5085184"/>
              <a:ext cx="831083" cy="529760"/>
              <a:chOff x="6117074" y="5085184"/>
              <a:chExt cx="831083" cy="529760"/>
            </a:xfrm>
          </p:grpSpPr>
          <p:pic>
            <p:nvPicPr>
              <p:cNvPr id="165" name="Imagem 164" descr="Navio.png"/>
              <p:cNvPicPr>
                <a:picLocks noChangeAspect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6117074" y="5085184"/>
                <a:ext cx="831083" cy="529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50800" dir="5400000" sx="102000" sy="102000" algn="ctr" rotWithShape="0">
                  <a:srgbClr val="558ED5">
                    <a:alpha val="74997"/>
                  </a:srgbClr>
                </a:outerShdw>
              </a:effectLst>
            </p:spPr>
          </p:pic>
          <p:sp>
            <p:nvSpPr>
              <p:cNvPr id="166" name="Forma livre 165"/>
              <p:cNvSpPr/>
              <p:nvPr/>
            </p:nvSpPr>
            <p:spPr>
              <a:xfrm>
                <a:off x="6226310" y="5296448"/>
                <a:ext cx="680514" cy="281685"/>
              </a:xfrm>
              <a:custGeom>
                <a:avLst/>
                <a:gdLst>
                  <a:gd name="connsiteX0" fmla="*/ 0 w 680884"/>
                  <a:gd name="connsiteY0" fmla="*/ 0 h 280219"/>
                  <a:gd name="connsiteX1" fmla="*/ 204020 w 680884"/>
                  <a:gd name="connsiteY1" fmla="*/ 68826 h 280219"/>
                  <a:gd name="connsiteX2" fmla="*/ 248265 w 680884"/>
                  <a:gd name="connsiteY2" fmla="*/ 41787 h 280219"/>
                  <a:gd name="connsiteX3" fmla="*/ 656304 w 680884"/>
                  <a:gd name="connsiteY3" fmla="*/ 44245 h 280219"/>
                  <a:gd name="connsiteX4" fmla="*/ 680884 w 680884"/>
                  <a:gd name="connsiteY4" fmla="*/ 31955 h 280219"/>
                  <a:gd name="connsiteX5" fmla="*/ 621891 w 680884"/>
                  <a:gd name="connsiteY5" fmla="*/ 127819 h 280219"/>
                  <a:gd name="connsiteX6" fmla="*/ 592394 w 680884"/>
                  <a:gd name="connsiteY6" fmla="*/ 196645 h 280219"/>
                  <a:gd name="connsiteX7" fmla="*/ 575188 w 680884"/>
                  <a:gd name="connsiteY7" fmla="*/ 280219 h 280219"/>
                  <a:gd name="connsiteX8" fmla="*/ 459658 w 680884"/>
                  <a:gd name="connsiteY8" fmla="*/ 243348 h 280219"/>
                  <a:gd name="connsiteX9" fmla="*/ 282678 w 680884"/>
                  <a:gd name="connsiteY9" fmla="*/ 206477 h 280219"/>
                  <a:gd name="connsiteX10" fmla="*/ 235975 w 680884"/>
                  <a:gd name="connsiteY10" fmla="*/ 196645 h 280219"/>
                  <a:gd name="connsiteX11" fmla="*/ 27039 w 680884"/>
                  <a:gd name="connsiteY11" fmla="*/ 63910 h 280219"/>
                  <a:gd name="connsiteX12" fmla="*/ 0 w 680884"/>
                  <a:gd name="connsiteY12" fmla="*/ 0 h 280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80884" h="280219">
                    <a:moveTo>
                      <a:pt x="0" y="0"/>
                    </a:moveTo>
                    <a:lnTo>
                      <a:pt x="204020" y="68826"/>
                    </a:lnTo>
                    <a:lnTo>
                      <a:pt x="248265" y="41787"/>
                    </a:lnTo>
                    <a:lnTo>
                      <a:pt x="656304" y="44245"/>
                    </a:lnTo>
                    <a:lnTo>
                      <a:pt x="680884" y="31955"/>
                    </a:lnTo>
                    <a:lnTo>
                      <a:pt x="621891" y="127819"/>
                    </a:lnTo>
                    <a:lnTo>
                      <a:pt x="592394" y="196645"/>
                    </a:lnTo>
                    <a:lnTo>
                      <a:pt x="575188" y="280219"/>
                    </a:lnTo>
                    <a:lnTo>
                      <a:pt x="459658" y="243348"/>
                    </a:lnTo>
                    <a:lnTo>
                      <a:pt x="282678" y="206477"/>
                    </a:lnTo>
                    <a:lnTo>
                      <a:pt x="235975" y="196645"/>
                    </a:lnTo>
                    <a:lnTo>
                      <a:pt x="27039" y="639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/>
              </a:p>
            </p:txBody>
          </p:sp>
        </p:grpSp>
        <p:sp>
          <p:nvSpPr>
            <p:cNvPr id="169" name="Forma livre 168"/>
            <p:cNvSpPr/>
            <p:nvPr/>
          </p:nvSpPr>
          <p:spPr>
            <a:xfrm>
              <a:off x="6492021" y="5336460"/>
              <a:ext cx="414804" cy="238471"/>
            </a:xfrm>
            <a:custGeom>
              <a:avLst/>
              <a:gdLst>
                <a:gd name="connsiteX0" fmla="*/ 0 w 403122"/>
                <a:gd name="connsiteY0" fmla="*/ 0 h 238432"/>
                <a:gd name="connsiteX1" fmla="*/ 27038 w 403122"/>
                <a:gd name="connsiteY1" fmla="*/ 122903 h 238432"/>
                <a:gd name="connsiteX2" fmla="*/ 88490 w 403122"/>
                <a:gd name="connsiteY2" fmla="*/ 130277 h 238432"/>
                <a:gd name="connsiteX3" fmla="*/ 162232 w 403122"/>
                <a:gd name="connsiteY3" fmla="*/ 206477 h 238432"/>
                <a:gd name="connsiteX4" fmla="*/ 280219 w 403122"/>
                <a:gd name="connsiteY4" fmla="*/ 152400 h 238432"/>
                <a:gd name="connsiteX5" fmla="*/ 294967 w 403122"/>
                <a:gd name="connsiteY5" fmla="*/ 238432 h 238432"/>
                <a:gd name="connsiteX6" fmla="*/ 314632 w 403122"/>
                <a:gd name="connsiteY6" fmla="*/ 157316 h 238432"/>
                <a:gd name="connsiteX7" fmla="*/ 358877 w 403122"/>
                <a:gd name="connsiteY7" fmla="*/ 68826 h 238432"/>
                <a:gd name="connsiteX8" fmla="*/ 403122 w 403122"/>
                <a:gd name="connsiteY8" fmla="*/ 0 h 238432"/>
                <a:gd name="connsiteX9" fmla="*/ 231058 w 403122"/>
                <a:gd name="connsiteY9" fmla="*/ 2458 h 238432"/>
                <a:gd name="connsiteX10" fmla="*/ 0 w 403122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5326" h="238432">
                  <a:moveTo>
                    <a:pt x="12204" y="0"/>
                  </a:moveTo>
                  <a:cubicBezTo>
                    <a:pt x="-21799" y="20074"/>
                    <a:pt x="24494" y="101190"/>
                    <a:pt x="39242" y="122903"/>
                  </a:cubicBezTo>
                  <a:cubicBezTo>
                    <a:pt x="53990" y="144616"/>
                    <a:pt x="76113" y="104877"/>
                    <a:pt x="100694" y="130277"/>
                  </a:cubicBezTo>
                  <a:lnTo>
                    <a:pt x="174436" y="206477"/>
                  </a:lnTo>
                  <a:cubicBezTo>
                    <a:pt x="206391" y="210164"/>
                    <a:pt x="287507" y="123723"/>
                    <a:pt x="292423" y="152400"/>
                  </a:cubicBezTo>
                  <a:lnTo>
                    <a:pt x="307171" y="238432"/>
                  </a:lnTo>
                  <a:lnTo>
                    <a:pt x="326836" y="157316"/>
                  </a:lnTo>
                  <a:lnTo>
                    <a:pt x="371081" y="68826"/>
                  </a:lnTo>
                  <a:lnTo>
                    <a:pt x="415326" y="0"/>
                  </a:lnTo>
                  <a:lnTo>
                    <a:pt x="243262" y="2458"/>
                  </a:lnTo>
                  <a:lnTo>
                    <a:pt x="1220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  <a:shade val="30000"/>
                    <a:satMod val="115000"/>
                  </a:schemeClr>
                </a:gs>
                <a:gs pos="50000">
                  <a:schemeClr val="accent6">
                    <a:lumMod val="50000"/>
                    <a:shade val="67500"/>
                    <a:satMod val="115000"/>
                  </a:schemeClr>
                </a:gs>
                <a:gs pos="100000">
                  <a:schemeClr val="accent6">
                    <a:lumMod val="50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70" name="Elipse 169"/>
            <p:cNvSpPr/>
            <p:nvPr/>
          </p:nvSpPr>
          <p:spPr>
            <a:xfrm>
              <a:off x="6709018" y="5408481"/>
              <a:ext cx="45761" cy="44813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pic>
        <p:nvPicPr>
          <p:cNvPr id="116" name="Imagem 115" descr="Navio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83313" y="3452813"/>
            <a:ext cx="9810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sx="102000" sy="102000" algn="ctr" rotWithShape="0">
              <a:srgbClr val="558ED5">
                <a:alpha val="74997"/>
              </a:srgbClr>
            </a:outerShdw>
          </a:effectLst>
        </p:spPr>
      </p:pic>
      <p:grpSp>
        <p:nvGrpSpPr>
          <p:cNvPr id="14" name="Grupo 171"/>
          <p:cNvGrpSpPr>
            <a:grpSpLocks/>
          </p:cNvGrpSpPr>
          <p:nvPr/>
        </p:nvGrpSpPr>
        <p:grpSpPr bwMode="auto">
          <a:xfrm flipH="1">
            <a:off x="7366000" y="3860800"/>
            <a:ext cx="857250" cy="660400"/>
            <a:chOff x="6117074" y="5085184"/>
            <a:chExt cx="831083" cy="529760"/>
          </a:xfrm>
        </p:grpSpPr>
        <p:grpSp>
          <p:nvGrpSpPr>
            <p:cNvPr id="30850" name="Grupo 172"/>
            <p:cNvGrpSpPr>
              <a:grpSpLocks/>
            </p:cNvGrpSpPr>
            <p:nvPr/>
          </p:nvGrpSpPr>
          <p:grpSpPr bwMode="auto">
            <a:xfrm>
              <a:off x="6117074" y="5085184"/>
              <a:ext cx="831083" cy="529760"/>
              <a:chOff x="6117074" y="5085184"/>
              <a:chExt cx="831083" cy="529760"/>
            </a:xfrm>
          </p:grpSpPr>
          <p:pic>
            <p:nvPicPr>
              <p:cNvPr id="176" name="Imagem 175" descr="Navio.png"/>
              <p:cNvPicPr>
                <a:picLocks noChangeAspect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6117074" y="5085184"/>
                <a:ext cx="831083" cy="529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50800" dir="5400000" sx="102000" sy="102000" algn="ctr" rotWithShape="0">
                  <a:srgbClr val="558ED5">
                    <a:alpha val="74997"/>
                  </a:srgbClr>
                </a:outerShdw>
              </a:effectLst>
            </p:spPr>
          </p:pic>
          <p:sp>
            <p:nvSpPr>
              <p:cNvPr id="177" name="Forma livre 176"/>
              <p:cNvSpPr/>
              <p:nvPr/>
            </p:nvSpPr>
            <p:spPr>
              <a:xfrm>
                <a:off x="6226346" y="5296579"/>
                <a:ext cx="680257" cy="280162"/>
              </a:xfrm>
              <a:custGeom>
                <a:avLst/>
                <a:gdLst>
                  <a:gd name="connsiteX0" fmla="*/ 0 w 680884"/>
                  <a:gd name="connsiteY0" fmla="*/ 0 h 280219"/>
                  <a:gd name="connsiteX1" fmla="*/ 204020 w 680884"/>
                  <a:gd name="connsiteY1" fmla="*/ 68826 h 280219"/>
                  <a:gd name="connsiteX2" fmla="*/ 248265 w 680884"/>
                  <a:gd name="connsiteY2" fmla="*/ 41787 h 280219"/>
                  <a:gd name="connsiteX3" fmla="*/ 656304 w 680884"/>
                  <a:gd name="connsiteY3" fmla="*/ 44245 h 280219"/>
                  <a:gd name="connsiteX4" fmla="*/ 680884 w 680884"/>
                  <a:gd name="connsiteY4" fmla="*/ 31955 h 280219"/>
                  <a:gd name="connsiteX5" fmla="*/ 621891 w 680884"/>
                  <a:gd name="connsiteY5" fmla="*/ 127819 h 280219"/>
                  <a:gd name="connsiteX6" fmla="*/ 592394 w 680884"/>
                  <a:gd name="connsiteY6" fmla="*/ 196645 h 280219"/>
                  <a:gd name="connsiteX7" fmla="*/ 575188 w 680884"/>
                  <a:gd name="connsiteY7" fmla="*/ 280219 h 280219"/>
                  <a:gd name="connsiteX8" fmla="*/ 459658 w 680884"/>
                  <a:gd name="connsiteY8" fmla="*/ 243348 h 280219"/>
                  <a:gd name="connsiteX9" fmla="*/ 282678 w 680884"/>
                  <a:gd name="connsiteY9" fmla="*/ 206477 h 280219"/>
                  <a:gd name="connsiteX10" fmla="*/ 235975 w 680884"/>
                  <a:gd name="connsiteY10" fmla="*/ 196645 h 280219"/>
                  <a:gd name="connsiteX11" fmla="*/ 27039 w 680884"/>
                  <a:gd name="connsiteY11" fmla="*/ 63910 h 280219"/>
                  <a:gd name="connsiteX12" fmla="*/ 0 w 680884"/>
                  <a:gd name="connsiteY12" fmla="*/ 0 h 280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80884" h="280219">
                    <a:moveTo>
                      <a:pt x="0" y="0"/>
                    </a:moveTo>
                    <a:lnTo>
                      <a:pt x="204020" y="68826"/>
                    </a:lnTo>
                    <a:lnTo>
                      <a:pt x="248265" y="41787"/>
                    </a:lnTo>
                    <a:lnTo>
                      <a:pt x="656304" y="44245"/>
                    </a:lnTo>
                    <a:lnTo>
                      <a:pt x="680884" y="31955"/>
                    </a:lnTo>
                    <a:lnTo>
                      <a:pt x="621891" y="127819"/>
                    </a:lnTo>
                    <a:lnTo>
                      <a:pt x="592394" y="196645"/>
                    </a:lnTo>
                    <a:lnTo>
                      <a:pt x="575188" y="280219"/>
                    </a:lnTo>
                    <a:lnTo>
                      <a:pt x="459658" y="243348"/>
                    </a:lnTo>
                    <a:lnTo>
                      <a:pt x="282678" y="206477"/>
                    </a:lnTo>
                    <a:lnTo>
                      <a:pt x="235975" y="196645"/>
                    </a:lnTo>
                    <a:lnTo>
                      <a:pt x="27039" y="639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/>
              </a:p>
            </p:txBody>
          </p:sp>
        </p:grpSp>
        <p:sp>
          <p:nvSpPr>
            <p:cNvPr id="174" name="Forma livre 173"/>
            <p:cNvSpPr/>
            <p:nvPr/>
          </p:nvSpPr>
          <p:spPr>
            <a:xfrm>
              <a:off x="6492600" y="5336056"/>
              <a:ext cx="414002" cy="239411"/>
            </a:xfrm>
            <a:custGeom>
              <a:avLst/>
              <a:gdLst>
                <a:gd name="connsiteX0" fmla="*/ 0 w 403122"/>
                <a:gd name="connsiteY0" fmla="*/ 0 h 238432"/>
                <a:gd name="connsiteX1" fmla="*/ 27038 w 403122"/>
                <a:gd name="connsiteY1" fmla="*/ 122903 h 238432"/>
                <a:gd name="connsiteX2" fmla="*/ 88490 w 403122"/>
                <a:gd name="connsiteY2" fmla="*/ 130277 h 238432"/>
                <a:gd name="connsiteX3" fmla="*/ 162232 w 403122"/>
                <a:gd name="connsiteY3" fmla="*/ 206477 h 238432"/>
                <a:gd name="connsiteX4" fmla="*/ 280219 w 403122"/>
                <a:gd name="connsiteY4" fmla="*/ 152400 h 238432"/>
                <a:gd name="connsiteX5" fmla="*/ 294967 w 403122"/>
                <a:gd name="connsiteY5" fmla="*/ 238432 h 238432"/>
                <a:gd name="connsiteX6" fmla="*/ 314632 w 403122"/>
                <a:gd name="connsiteY6" fmla="*/ 157316 h 238432"/>
                <a:gd name="connsiteX7" fmla="*/ 358877 w 403122"/>
                <a:gd name="connsiteY7" fmla="*/ 68826 h 238432"/>
                <a:gd name="connsiteX8" fmla="*/ 403122 w 403122"/>
                <a:gd name="connsiteY8" fmla="*/ 0 h 238432"/>
                <a:gd name="connsiteX9" fmla="*/ 231058 w 403122"/>
                <a:gd name="connsiteY9" fmla="*/ 2458 h 238432"/>
                <a:gd name="connsiteX10" fmla="*/ 0 w 403122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5326" h="238432">
                  <a:moveTo>
                    <a:pt x="12204" y="0"/>
                  </a:moveTo>
                  <a:cubicBezTo>
                    <a:pt x="-21799" y="20074"/>
                    <a:pt x="24494" y="101190"/>
                    <a:pt x="39242" y="122903"/>
                  </a:cubicBezTo>
                  <a:cubicBezTo>
                    <a:pt x="53990" y="144616"/>
                    <a:pt x="76113" y="104877"/>
                    <a:pt x="100694" y="130277"/>
                  </a:cubicBezTo>
                  <a:lnTo>
                    <a:pt x="174436" y="206477"/>
                  </a:lnTo>
                  <a:cubicBezTo>
                    <a:pt x="206391" y="210164"/>
                    <a:pt x="287507" y="123723"/>
                    <a:pt x="292423" y="152400"/>
                  </a:cubicBezTo>
                  <a:lnTo>
                    <a:pt x="307171" y="238432"/>
                  </a:lnTo>
                  <a:lnTo>
                    <a:pt x="326836" y="157316"/>
                  </a:lnTo>
                  <a:lnTo>
                    <a:pt x="371081" y="68826"/>
                  </a:lnTo>
                  <a:lnTo>
                    <a:pt x="415326" y="0"/>
                  </a:lnTo>
                  <a:lnTo>
                    <a:pt x="243262" y="2458"/>
                  </a:lnTo>
                  <a:lnTo>
                    <a:pt x="12204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75" name="Elipse 174"/>
            <p:cNvSpPr/>
            <p:nvPr/>
          </p:nvSpPr>
          <p:spPr>
            <a:xfrm>
              <a:off x="6709605" y="5408643"/>
              <a:ext cx="46171" cy="45845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grpSp>
        <p:nvGrpSpPr>
          <p:cNvPr id="16" name="Grupo 232"/>
          <p:cNvGrpSpPr>
            <a:grpSpLocks/>
          </p:cNvGrpSpPr>
          <p:nvPr/>
        </p:nvGrpSpPr>
        <p:grpSpPr bwMode="auto">
          <a:xfrm>
            <a:off x="3592513" y="4887913"/>
            <a:ext cx="1590675" cy="912812"/>
            <a:chOff x="3592829" y="4888366"/>
            <a:chExt cx="1591086" cy="913123"/>
          </a:xfrm>
        </p:grpSpPr>
        <p:sp>
          <p:nvSpPr>
            <p:cNvPr id="178" name="Fluxograma: Disco magnético 177"/>
            <p:cNvSpPr/>
            <p:nvPr/>
          </p:nvSpPr>
          <p:spPr>
            <a:xfrm>
              <a:off x="3592829" y="4888366"/>
              <a:ext cx="1591086" cy="913123"/>
            </a:xfrm>
            <a:prstGeom prst="flowChartMagneticDisk">
              <a:avLst/>
            </a:prstGeom>
            <a:gradFill flip="none" rotWithShape="1">
              <a:gsLst>
                <a:gs pos="0">
                  <a:schemeClr val="bg2">
                    <a:lumMod val="50000"/>
                    <a:shade val="30000"/>
                    <a:satMod val="115000"/>
                  </a:schemeClr>
                </a:gs>
                <a:gs pos="50000">
                  <a:schemeClr val="bg2">
                    <a:lumMod val="50000"/>
                    <a:shade val="67500"/>
                    <a:satMod val="115000"/>
                  </a:schemeClr>
                </a:gs>
                <a:gs pos="100000">
                  <a:schemeClr val="bg2">
                    <a:lumMod val="5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83" name="CaixaDeTexto 182"/>
            <p:cNvSpPr txBox="1"/>
            <p:nvPr/>
          </p:nvSpPr>
          <p:spPr>
            <a:xfrm>
              <a:off x="4051735" y="5309196"/>
              <a:ext cx="671687" cy="3684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>
                  <a:solidFill>
                    <a:srgbClr val="FFC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CDP</a:t>
              </a:r>
            </a:p>
          </p:txBody>
        </p:sp>
      </p:grpSp>
      <p:sp>
        <p:nvSpPr>
          <p:cNvPr id="184" name="CaixaDeTexto 183"/>
          <p:cNvSpPr txBox="1"/>
          <p:nvPr/>
        </p:nvSpPr>
        <p:spPr>
          <a:xfrm>
            <a:off x="3768725" y="808038"/>
            <a:ext cx="1228725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charset="0"/>
              </a:rPr>
              <a:t>SISTEMA DE GESTÃO</a:t>
            </a:r>
          </a:p>
          <a:p>
            <a:pPr algn="ctr" eaLnBrk="1" hangingPunct="1">
              <a:defRPr/>
            </a:pPr>
            <a:r>
              <a:rPr lang="pt-BR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charset="0"/>
              </a:rPr>
              <a:t>DE ESTADIAS DE NAVIOS</a:t>
            </a:r>
            <a:endParaRPr lang="pt-B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Arial" charset="0"/>
            </a:endParaRPr>
          </a:p>
        </p:txBody>
      </p:sp>
      <p:sp>
        <p:nvSpPr>
          <p:cNvPr id="185" name="Fluxograma: Disco magnético 184"/>
          <p:cNvSpPr/>
          <p:nvPr/>
        </p:nvSpPr>
        <p:spPr>
          <a:xfrm>
            <a:off x="4122738" y="1144588"/>
            <a:ext cx="517525" cy="392112"/>
          </a:xfrm>
          <a:prstGeom prst="flowChartMagneticDisk">
            <a:avLst/>
          </a:prstGeom>
          <a:solidFill>
            <a:srgbClr val="C0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02" name="Retângulo 201"/>
          <p:cNvSpPr/>
          <p:nvPr/>
        </p:nvSpPr>
        <p:spPr>
          <a:xfrm>
            <a:off x="3535363" y="588963"/>
            <a:ext cx="1693862" cy="1444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Porto Sem Papel </a:t>
            </a:r>
          </a:p>
        </p:txBody>
      </p:sp>
      <p:sp>
        <p:nvSpPr>
          <p:cNvPr id="30753" name="CaixaDeTexto 218"/>
          <p:cNvSpPr txBox="1">
            <a:spLocks noChangeArrowheads="1"/>
          </p:cNvSpPr>
          <p:nvPr/>
        </p:nvSpPr>
        <p:spPr bwMode="auto">
          <a:xfrm>
            <a:off x="822325" y="447675"/>
            <a:ext cx="2149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200" b="1">
                <a:solidFill>
                  <a:srgbClr val="C00000"/>
                </a:solidFill>
                <a:latin typeface="Arial" pitchFamily="34" charset="0"/>
              </a:rPr>
              <a:t>INTELIGÊNCIA LOGÍSTICA</a:t>
            </a:r>
          </a:p>
          <a:p>
            <a:pPr eaLnBrk="1" hangingPunct="1"/>
            <a:r>
              <a:rPr lang="pt-BR" sz="1600">
                <a:latin typeface="Arial" pitchFamily="34" charset="0"/>
              </a:rPr>
              <a:t>Porto Sem Papel</a:t>
            </a:r>
          </a:p>
        </p:txBody>
      </p:sp>
      <p:sp>
        <p:nvSpPr>
          <p:cNvPr id="30754" name="CaixaDeTexto 219"/>
          <p:cNvSpPr txBox="1">
            <a:spLocks noChangeArrowheads="1"/>
          </p:cNvSpPr>
          <p:nvPr/>
        </p:nvSpPr>
        <p:spPr bwMode="auto">
          <a:xfrm>
            <a:off x="6659563" y="6629400"/>
            <a:ext cx="233362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500">
                <a:latin typeface="Arial" pitchFamily="34" charset="0"/>
              </a:rPr>
              <a:t>SEP\APRESENTAÇÕES GERAIS SEP\LUIZ HAMILTON\LHlh-25ABR2012</a:t>
            </a:r>
          </a:p>
        </p:txBody>
      </p:sp>
      <p:grpSp>
        <p:nvGrpSpPr>
          <p:cNvPr id="17" name="Grupo 220"/>
          <p:cNvGrpSpPr>
            <a:grpSpLocks/>
          </p:cNvGrpSpPr>
          <p:nvPr/>
        </p:nvGrpSpPr>
        <p:grpSpPr bwMode="auto">
          <a:xfrm>
            <a:off x="7286625" y="3203575"/>
            <a:ext cx="622300" cy="460375"/>
            <a:chOff x="6117074" y="5085184"/>
            <a:chExt cx="831083" cy="529760"/>
          </a:xfrm>
        </p:grpSpPr>
        <p:grpSp>
          <p:nvGrpSpPr>
            <p:cNvPr id="30843" name="Grupo 221"/>
            <p:cNvGrpSpPr>
              <a:grpSpLocks/>
            </p:cNvGrpSpPr>
            <p:nvPr/>
          </p:nvGrpSpPr>
          <p:grpSpPr bwMode="auto">
            <a:xfrm>
              <a:off x="6117074" y="5085184"/>
              <a:ext cx="831083" cy="529760"/>
              <a:chOff x="6117074" y="5085184"/>
              <a:chExt cx="831083" cy="529760"/>
            </a:xfrm>
          </p:grpSpPr>
          <p:pic>
            <p:nvPicPr>
              <p:cNvPr id="225" name="Imagem 224" descr="Navio.png"/>
              <p:cNvPicPr>
                <a:picLocks noChangeAspect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6117074" y="5085184"/>
                <a:ext cx="831083" cy="529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50800" dir="5400000" sx="102000" sy="102000" algn="ctr" rotWithShape="0">
                  <a:srgbClr val="558ED5">
                    <a:alpha val="74997"/>
                  </a:srgbClr>
                </a:outerShdw>
              </a:effectLst>
            </p:spPr>
          </p:pic>
          <p:sp>
            <p:nvSpPr>
              <p:cNvPr id="226" name="Forma livre 225"/>
              <p:cNvSpPr/>
              <p:nvPr/>
            </p:nvSpPr>
            <p:spPr>
              <a:xfrm>
                <a:off x="6227320" y="5297088"/>
                <a:ext cx="680556" cy="279495"/>
              </a:xfrm>
              <a:custGeom>
                <a:avLst/>
                <a:gdLst>
                  <a:gd name="connsiteX0" fmla="*/ 0 w 680884"/>
                  <a:gd name="connsiteY0" fmla="*/ 0 h 280219"/>
                  <a:gd name="connsiteX1" fmla="*/ 204020 w 680884"/>
                  <a:gd name="connsiteY1" fmla="*/ 68826 h 280219"/>
                  <a:gd name="connsiteX2" fmla="*/ 248265 w 680884"/>
                  <a:gd name="connsiteY2" fmla="*/ 41787 h 280219"/>
                  <a:gd name="connsiteX3" fmla="*/ 656304 w 680884"/>
                  <a:gd name="connsiteY3" fmla="*/ 44245 h 280219"/>
                  <a:gd name="connsiteX4" fmla="*/ 680884 w 680884"/>
                  <a:gd name="connsiteY4" fmla="*/ 31955 h 280219"/>
                  <a:gd name="connsiteX5" fmla="*/ 621891 w 680884"/>
                  <a:gd name="connsiteY5" fmla="*/ 127819 h 280219"/>
                  <a:gd name="connsiteX6" fmla="*/ 592394 w 680884"/>
                  <a:gd name="connsiteY6" fmla="*/ 196645 h 280219"/>
                  <a:gd name="connsiteX7" fmla="*/ 575188 w 680884"/>
                  <a:gd name="connsiteY7" fmla="*/ 280219 h 280219"/>
                  <a:gd name="connsiteX8" fmla="*/ 459658 w 680884"/>
                  <a:gd name="connsiteY8" fmla="*/ 243348 h 280219"/>
                  <a:gd name="connsiteX9" fmla="*/ 282678 w 680884"/>
                  <a:gd name="connsiteY9" fmla="*/ 206477 h 280219"/>
                  <a:gd name="connsiteX10" fmla="*/ 235975 w 680884"/>
                  <a:gd name="connsiteY10" fmla="*/ 196645 h 280219"/>
                  <a:gd name="connsiteX11" fmla="*/ 27039 w 680884"/>
                  <a:gd name="connsiteY11" fmla="*/ 63910 h 280219"/>
                  <a:gd name="connsiteX12" fmla="*/ 0 w 680884"/>
                  <a:gd name="connsiteY12" fmla="*/ 0 h 280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80884" h="280219">
                    <a:moveTo>
                      <a:pt x="0" y="0"/>
                    </a:moveTo>
                    <a:lnTo>
                      <a:pt x="204020" y="68826"/>
                    </a:lnTo>
                    <a:lnTo>
                      <a:pt x="248265" y="41787"/>
                    </a:lnTo>
                    <a:lnTo>
                      <a:pt x="656304" y="44245"/>
                    </a:lnTo>
                    <a:lnTo>
                      <a:pt x="680884" y="31955"/>
                    </a:lnTo>
                    <a:lnTo>
                      <a:pt x="621891" y="127819"/>
                    </a:lnTo>
                    <a:lnTo>
                      <a:pt x="592394" y="196645"/>
                    </a:lnTo>
                    <a:lnTo>
                      <a:pt x="575188" y="280219"/>
                    </a:lnTo>
                    <a:lnTo>
                      <a:pt x="459658" y="243348"/>
                    </a:lnTo>
                    <a:lnTo>
                      <a:pt x="282678" y="206477"/>
                    </a:lnTo>
                    <a:lnTo>
                      <a:pt x="235975" y="196645"/>
                    </a:lnTo>
                    <a:lnTo>
                      <a:pt x="27039" y="639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/>
              </a:p>
            </p:txBody>
          </p:sp>
        </p:grpSp>
        <p:sp>
          <p:nvSpPr>
            <p:cNvPr id="223" name="Forma livre 222"/>
            <p:cNvSpPr/>
            <p:nvPr/>
          </p:nvSpPr>
          <p:spPr>
            <a:xfrm>
              <a:off x="6492334" y="5337277"/>
              <a:ext cx="415541" cy="237479"/>
            </a:xfrm>
            <a:custGeom>
              <a:avLst/>
              <a:gdLst>
                <a:gd name="connsiteX0" fmla="*/ 0 w 403122"/>
                <a:gd name="connsiteY0" fmla="*/ 0 h 238432"/>
                <a:gd name="connsiteX1" fmla="*/ 27038 w 403122"/>
                <a:gd name="connsiteY1" fmla="*/ 122903 h 238432"/>
                <a:gd name="connsiteX2" fmla="*/ 88490 w 403122"/>
                <a:gd name="connsiteY2" fmla="*/ 130277 h 238432"/>
                <a:gd name="connsiteX3" fmla="*/ 162232 w 403122"/>
                <a:gd name="connsiteY3" fmla="*/ 206477 h 238432"/>
                <a:gd name="connsiteX4" fmla="*/ 280219 w 403122"/>
                <a:gd name="connsiteY4" fmla="*/ 152400 h 238432"/>
                <a:gd name="connsiteX5" fmla="*/ 294967 w 403122"/>
                <a:gd name="connsiteY5" fmla="*/ 238432 h 238432"/>
                <a:gd name="connsiteX6" fmla="*/ 314632 w 403122"/>
                <a:gd name="connsiteY6" fmla="*/ 157316 h 238432"/>
                <a:gd name="connsiteX7" fmla="*/ 358877 w 403122"/>
                <a:gd name="connsiteY7" fmla="*/ 68826 h 238432"/>
                <a:gd name="connsiteX8" fmla="*/ 403122 w 403122"/>
                <a:gd name="connsiteY8" fmla="*/ 0 h 238432"/>
                <a:gd name="connsiteX9" fmla="*/ 231058 w 403122"/>
                <a:gd name="connsiteY9" fmla="*/ 2458 h 238432"/>
                <a:gd name="connsiteX10" fmla="*/ 0 w 403122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  <a:gd name="connsiteX0" fmla="*/ 12204 w 415326"/>
                <a:gd name="connsiteY0" fmla="*/ 0 h 238432"/>
                <a:gd name="connsiteX1" fmla="*/ 39242 w 415326"/>
                <a:gd name="connsiteY1" fmla="*/ 122903 h 238432"/>
                <a:gd name="connsiteX2" fmla="*/ 100694 w 415326"/>
                <a:gd name="connsiteY2" fmla="*/ 130277 h 238432"/>
                <a:gd name="connsiteX3" fmla="*/ 174436 w 415326"/>
                <a:gd name="connsiteY3" fmla="*/ 206477 h 238432"/>
                <a:gd name="connsiteX4" fmla="*/ 292423 w 415326"/>
                <a:gd name="connsiteY4" fmla="*/ 152400 h 238432"/>
                <a:gd name="connsiteX5" fmla="*/ 307171 w 415326"/>
                <a:gd name="connsiteY5" fmla="*/ 238432 h 238432"/>
                <a:gd name="connsiteX6" fmla="*/ 326836 w 415326"/>
                <a:gd name="connsiteY6" fmla="*/ 157316 h 238432"/>
                <a:gd name="connsiteX7" fmla="*/ 371081 w 415326"/>
                <a:gd name="connsiteY7" fmla="*/ 68826 h 238432"/>
                <a:gd name="connsiteX8" fmla="*/ 415326 w 415326"/>
                <a:gd name="connsiteY8" fmla="*/ 0 h 238432"/>
                <a:gd name="connsiteX9" fmla="*/ 243262 w 415326"/>
                <a:gd name="connsiteY9" fmla="*/ 2458 h 238432"/>
                <a:gd name="connsiteX10" fmla="*/ 12204 w 415326"/>
                <a:gd name="connsiteY10" fmla="*/ 0 h 238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5326" h="238432">
                  <a:moveTo>
                    <a:pt x="12204" y="0"/>
                  </a:moveTo>
                  <a:cubicBezTo>
                    <a:pt x="-21799" y="20074"/>
                    <a:pt x="24494" y="101190"/>
                    <a:pt x="39242" y="122903"/>
                  </a:cubicBezTo>
                  <a:cubicBezTo>
                    <a:pt x="53990" y="144616"/>
                    <a:pt x="76113" y="104877"/>
                    <a:pt x="100694" y="130277"/>
                  </a:cubicBezTo>
                  <a:lnTo>
                    <a:pt x="174436" y="206477"/>
                  </a:lnTo>
                  <a:cubicBezTo>
                    <a:pt x="206391" y="210164"/>
                    <a:pt x="287507" y="123723"/>
                    <a:pt x="292423" y="152400"/>
                  </a:cubicBezTo>
                  <a:lnTo>
                    <a:pt x="307171" y="238432"/>
                  </a:lnTo>
                  <a:lnTo>
                    <a:pt x="326836" y="157316"/>
                  </a:lnTo>
                  <a:lnTo>
                    <a:pt x="371081" y="68826"/>
                  </a:lnTo>
                  <a:lnTo>
                    <a:pt x="415326" y="0"/>
                  </a:lnTo>
                  <a:lnTo>
                    <a:pt x="243262" y="2458"/>
                  </a:lnTo>
                  <a:lnTo>
                    <a:pt x="12204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24" name="Elipse 223"/>
            <p:cNvSpPr/>
            <p:nvPr/>
          </p:nvSpPr>
          <p:spPr>
            <a:xfrm>
              <a:off x="6708585" y="5408521"/>
              <a:ext cx="46642" cy="45668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grpSp>
        <p:nvGrpSpPr>
          <p:cNvPr id="19" name="Grupo 245"/>
          <p:cNvGrpSpPr>
            <a:grpSpLocks/>
          </p:cNvGrpSpPr>
          <p:nvPr/>
        </p:nvGrpSpPr>
        <p:grpSpPr bwMode="auto">
          <a:xfrm>
            <a:off x="1193800" y="5157788"/>
            <a:ext cx="5870575" cy="1684337"/>
            <a:chOff x="1193371" y="5157192"/>
            <a:chExt cx="5870656" cy="1684446"/>
          </a:xfrm>
        </p:grpSpPr>
        <p:sp>
          <p:nvSpPr>
            <p:cNvPr id="186" name="CaixaDeTexto 185"/>
            <p:cNvSpPr txBox="1"/>
            <p:nvPr/>
          </p:nvSpPr>
          <p:spPr>
            <a:xfrm>
              <a:off x="1193371" y="5182594"/>
              <a:ext cx="873137" cy="3699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pt-B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+mn-ea"/>
                  <a:cs typeface="Arial" charset="0"/>
                </a:rPr>
                <a:t>MARINHA DO </a:t>
              </a:r>
            </a:p>
            <a:p>
              <a:pPr algn="r" eaLnBrk="1" hangingPunct="1">
                <a:defRPr/>
              </a:pPr>
              <a:r>
                <a:rPr lang="pt-B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+mn-ea"/>
                  <a:cs typeface="Arial" charset="0"/>
                </a:rPr>
                <a:t>BRASIL</a:t>
              </a:r>
              <a:endParaRPr lang="pt-BR" sz="60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endParaRPr>
            </a:p>
          </p:txBody>
        </p:sp>
        <p:sp>
          <p:nvSpPr>
            <p:cNvPr id="187" name="Fluxograma: Disco magnético 186"/>
            <p:cNvSpPr/>
            <p:nvPr/>
          </p:nvSpPr>
          <p:spPr>
            <a:xfrm>
              <a:off x="2053808" y="5157192"/>
              <a:ext cx="517532" cy="393725"/>
            </a:xfrm>
            <a:prstGeom prst="flowChartMagneticDisk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88" name="Fluxograma: Disco magnético 187"/>
            <p:cNvSpPr/>
            <p:nvPr/>
          </p:nvSpPr>
          <p:spPr>
            <a:xfrm>
              <a:off x="2623729" y="5900190"/>
              <a:ext cx="519119" cy="393725"/>
            </a:xfrm>
            <a:prstGeom prst="flowChartMagneticDisk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90" name="Fluxograma: Disco magnético 189"/>
            <p:cNvSpPr/>
            <p:nvPr/>
          </p:nvSpPr>
          <p:spPr>
            <a:xfrm flipH="1">
              <a:off x="6219465" y="5157192"/>
              <a:ext cx="479432" cy="393725"/>
            </a:xfrm>
            <a:prstGeom prst="flowChartMagneticDisk">
              <a:avLst/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91" name="Fluxograma: Disco magnético 190"/>
            <p:cNvSpPr/>
            <p:nvPr/>
          </p:nvSpPr>
          <p:spPr>
            <a:xfrm flipH="1">
              <a:off x="5614620" y="5900190"/>
              <a:ext cx="479432" cy="393725"/>
            </a:xfrm>
            <a:prstGeom prst="flowChartMagneticDisk">
              <a:avLst/>
            </a:prstGeom>
            <a:solidFill>
              <a:srgbClr val="00602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94" name="CaixaDeTexto 193"/>
            <p:cNvSpPr txBox="1"/>
            <p:nvPr/>
          </p:nvSpPr>
          <p:spPr>
            <a:xfrm>
              <a:off x="6694135" y="5261974"/>
              <a:ext cx="369892" cy="23020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+mn-ea"/>
                  <a:cs typeface="Arial" charset="0"/>
                </a:rPr>
                <a:t>DPF</a:t>
              </a:r>
            </a:p>
          </p:txBody>
        </p:sp>
        <p:sp>
          <p:nvSpPr>
            <p:cNvPr id="195" name="CaixaDeTexto 194"/>
            <p:cNvSpPr txBox="1"/>
            <p:nvPr/>
          </p:nvSpPr>
          <p:spPr>
            <a:xfrm>
              <a:off x="2082383" y="5976395"/>
              <a:ext cx="554046" cy="23179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pt-B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+mn-ea"/>
                  <a:cs typeface="Arial" charset="0"/>
                </a:rPr>
                <a:t>ANVISA</a:t>
              </a:r>
              <a:endParaRPr lang="pt-BR" sz="60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endParaRPr>
            </a:p>
          </p:txBody>
        </p:sp>
        <p:sp>
          <p:nvSpPr>
            <p:cNvPr id="203" name="CaixaDeTexto 202"/>
            <p:cNvSpPr txBox="1"/>
            <p:nvPr/>
          </p:nvSpPr>
          <p:spPr>
            <a:xfrm>
              <a:off x="6079763" y="5987508"/>
              <a:ext cx="677872" cy="2302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+mn-ea"/>
                  <a:cs typeface="Arial" charset="0"/>
                </a:rPr>
                <a:t>VIGIAGRO</a:t>
              </a:r>
            </a:p>
          </p:txBody>
        </p:sp>
        <p:sp>
          <p:nvSpPr>
            <p:cNvPr id="204" name="Fluxograma: Disco magnético 203"/>
            <p:cNvSpPr/>
            <p:nvPr/>
          </p:nvSpPr>
          <p:spPr>
            <a:xfrm>
              <a:off x="4128700" y="6255813"/>
              <a:ext cx="519119" cy="392137"/>
            </a:xfrm>
            <a:prstGeom prst="flowChartMagneticDisk">
              <a:avLst/>
            </a:prstGeom>
            <a:solidFill>
              <a:srgbClr val="00206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05" name="CaixaDeTexto 204"/>
            <p:cNvSpPr txBox="1"/>
            <p:nvPr/>
          </p:nvSpPr>
          <p:spPr>
            <a:xfrm>
              <a:off x="4214426" y="6611436"/>
              <a:ext cx="368305" cy="23020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hangingPunct="1">
                <a:defRPr/>
              </a:pPr>
              <a:r>
                <a:rPr lang="pt-B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+mn-ea"/>
                  <a:cs typeface="Arial" charset="0"/>
                </a:rPr>
                <a:t>RFB</a:t>
              </a:r>
              <a:endParaRPr lang="pt-BR" sz="600" b="1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Arial" charset="0"/>
              </a:endParaRPr>
            </a:p>
          </p:txBody>
        </p:sp>
      </p:grpSp>
      <p:grpSp>
        <p:nvGrpSpPr>
          <p:cNvPr id="20" name="Grupo 246"/>
          <p:cNvGrpSpPr>
            <a:grpSpLocks/>
          </p:cNvGrpSpPr>
          <p:nvPr/>
        </p:nvGrpSpPr>
        <p:grpSpPr bwMode="auto">
          <a:xfrm>
            <a:off x="2590800" y="5226050"/>
            <a:ext cx="3592513" cy="1028700"/>
            <a:chOff x="2590557" y="5226685"/>
            <a:chExt cx="3592725" cy="1027750"/>
          </a:xfrm>
        </p:grpSpPr>
        <p:sp>
          <p:nvSpPr>
            <p:cNvPr id="214" name="Seta para a esquerda e para a direita 213"/>
            <p:cNvSpPr/>
            <p:nvPr/>
          </p:nvSpPr>
          <p:spPr>
            <a:xfrm>
              <a:off x="2590557" y="5226685"/>
              <a:ext cx="973331" cy="259190"/>
            </a:xfrm>
            <a:prstGeom prst="leftRightArrow">
              <a:avLst/>
            </a:prstGeom>
            <a:solidFill>
              <a:schemeClr val="bg2">
                <a:lumMod val="75000"/>
              </a:schemeClr>
            </a:solidFill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16" name="Seta para a esquerda e para a direita 215"/>
            <p:cNvSpPr/>
            <p:nvPr/>
          </p:nvSpPr>
          <p:spPr>
            <a:xfrm rot="19699737">
              <a:off x="3127027" y="5682839"/>
              <a:ext cx="509361" cy="228625"/>
            </a:xfrm>
            <a:prstGeom prst="leftRightArrow">
              <a:avLst/>
            </a:prstGeom>
            <a:solidFill>
              <a:schemeClr val="bg2">
                <a:lumMod val="75000"/>
              </a:schemeClr>
            </a:solidFill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17" name="Seta para a esquerda e para a direita 216"/>
            <p:cNvSpPr/>
            <p:nvPr/>
          </p:nvSpPr>
          <p:spPr>
            <a:xfrm rot="13036632">
              <a:off x="5117607" y="5741439"/>
              <a:ext cx="509361" cy="236771"/>
            </a:xfrm>
            <a:prstGeom prst="leftRightArrow">
              <a:avLst/>
            </a:prstGeom>
            <a:solidFill>
              <a:schemeClr val="bg2">
                <a:lumMod val="75000"/>
              </a:schemeClr>
            </a:solidFill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218" name="Seta para a esquerda e para a direita 217"/>
            <p:cNvSpPr/>
            <p:nvPr/>
          </p:nvSpPr>
          <p:spPr>
            <a:xfrm rot="5400000">
              <a:off x="4155867" y="5904615"/>
              <a:ext cx="452944" cy="246696"/>
            </a:xfrm>
            <a:prstGeom prst="leftRightArrow">
              <a:avLst/>
            </a:prstGeom>
            <a:solidFill>
              <a:schemeClr val="bg2">
                <a:lumMod val="75000"/>
              </a:schemeClr>
            </a:solidFill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  <p:sp>
          <p:nvSpPr>
            <p:cNvPr id="128" name="Seta para a esquerda e para a direita 127"/>
            <p:cNvSpPr/>
            <p:nvPr/>
          </p:nvSpPr>
          <p:spPr>
            <a:xfrm>
              <a:off x="5209951" y="5226685"/>
              <a:ext cx="973331" cy="259190"/>
            </a:xfrm>
            <a:prstGeom prst="leftRightArrow">
              <a:avLst/>
            </a:prstGeom>
            <a:solidFill>
              <a:schemeClr val="bg2">
                <a:lumMod val="75000"/>
              </a:schemeClr>
            </a:solidFill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sp>
        <p:nvSpPr>
          <p:cNvPr id="229" name="CaixaDeTexto 228"/>
          <p:cNvSpPr txBox="1">
            <a:spLocks noChangeArrowheads="1"/>
          </p:cNvSpPr>
          <p:nvPr/>
        </p:nvSpPr>
        <p:spPr bwMode="auto">
          <a:xfrm>
            <a:off x="322263" y="6434138"/>
            <a:ext cx="33067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700" b="1">
                <a:latin typeface="Arial" pitchFamily="34" charset="0"/>
              </a:rPr>
              <a:t>CDP</a:t>
            </a:r>
            <a:r>
              <a:rPr lang="pt-BR" sz="700">
                <a:latin typeface="Arial" pitchFamily="34" charset="0"/>
              </a:rPr>
              <a:t> – CONCENTRADOR DE DADOS PORTUÁRIOS</a:t>
            </a:r>
          </a:p>
          <a:p>
            <a:pPr eaLnBrk="1" hangingPunct="1"/>
            <a:r>
              <a:rPr lang="pt-BR" sz="700" b="1">
                <a:latin typeface="Arial" pitchFamily="34" charset="0"/>
              </a:rPr>
              <a:t>VTMIS</a:t>
            </a:r>
            <a:r>
              <a:rPr lang="pt-BR" sz="700">
                <a:latin typeface="Arial" pitchFamily="34" charset="0"/>
              </a:rPr>
              <a:t> – GERÊNCIA E INFORMAÇÕES DE TRÁFEGO DE EMBARCAÇÕES </a:t>
            </a:r>
          </a:p>
        </p:txBody>
      </p:sp>
      <p:sp>
        <p:nvSpPr>
          <p:cNvPr id="232" name="Seta para baixo 231"/>
          <p:cNvSpPr/>
          <p:nvPr/>
        </p:nvSpPr>
        <p:spPr>
          <a:xfrm>
            <a:off x="4330700" y="1536700"/>
            <a:ext cx="96838" cy="1882775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21" name="Grupo 240"/>
          <p:cNvGrpSpPr>
            <a:grpSpLocks/>
          </p:cNvGrpSpPr>
          <p:nvPr/>
        </p:nvGrpSpPr>
        <p:grpSpPr bwMode="auto">
          <a:xfrm>
            <a:off x="939800" y="2073275"/>
            <a:ext cx="3862388" cy="971550"/>
            <a:chOff x="939312" y="2072761"/>
            <a:chExt cx="3862517" cy="972782"/>
          </a:xfrm>
        </p:grpSpPr>
        <p:grpSp>
          <p:nvGrpSpPr>
            <p:cNvPr id="30784" name="Grupo 238"/>
            <p:cNvGrpSpPr>
              <a:grpSpLocks/>
            </p:cNvGrpSpPr>
            <p:nvPr/>
          </p:nvGrpSpPr>
          <p:grpSpPr bwMode="auto">
            <a:xfrm>
              <a:off x="1697496" y="2072761"/>
              <a:ext cx="3104333" cy="972782"/>
              <a:chOff x="1697496" y="2072761"/>
              <a:chExt cx="3104333" cy="972782"/>
            </a:xfrm>
          </p:grpSpPr>
          <p:pic>
            <p:nvPicPr>
              <p:cNvPr id="30789" name="Imagem 6" descr="Estrada.JPG"/>
              <p:cNvPicPr preferRelativeResize="0">
                <a:picLocks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208019" y="2794774"/>
                <a:ext cx="858694" cy="1335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30790" name="Grupo 237"/>
              <p:cNvGrpSpPr>
                <a:grpSpLocks/>
              </p:cNvGrpSpPr>
              <p:nvPr/>
            </p:nvGrpSpPr>
            <p:grpSpPr bwMode="auto">
              <a:xfrm>
                <a:off x="3803812" y="2514463"/>
                <a:ext cx="998017" cy="531080"/>
                <a:chOff x="3803812" y="2514463"/>
                <a:chExt cx="998017" cy="531080"/>
              </a:xfrm>
            </p:grpSpPr>
            <p:sp>
              <p:nvSpPr>
                <p:cNvPr id="6" name="Fluxograma: Dados 5"/>
                <p:cNvSpPr/>
                <p:nvPr/>
              </p:nvSpPr>
              <p:spPr>
                <a:xfrm>
                  <a:off x="3803812" y="2660248"/>
                  <a:ext cx="998017" cy="385295"/>
                </a:xfrm>
                <a:prstGeom prst="flowChartInputOutpu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solidFill>
                    <a:schemeClr val="bg2">
                      <a:lumMod val="50000"/>
                    </a:schemeClr>
                  </a:solidFill>
                </a:ln>
                <a:scene3d>
                  <a:camera prst="orthographicFront">
                    <a:rot lat="19199996" lon="0" rev="0"/>
                  </a:camera>
                  <a:lightRig rig="threePt" dir="t"/>
                </a:scene3d>
                <a:sp3d>
                  <a:bevelT h="19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pt-BR" sz="900"/>
                </a:p>
              </p:txBody>
            </p:sp>
            <p:pic>
              <p:nvPicPr>
                <p:cNvPr id="7" name="Picture 2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3908893" y="2621300"/>
                  <a:ext cx="367741" cy="367741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  <p:grpSp>
              <p:nvGrpSpPr>
                <p:cNvPr id="30802" name="Grupo 21"/>
                <p:cNvGrpSpPr>
                  <a:grpSpLocks/>
                </p:cNvGrpSpPr>
                <p:nvPr/>
              </p:nvGrpSpPr>
              <p:grpSpPr bwMode="auto">
                <a:xfrm>
                  <a:off x="4445094" y="2514463"/>
                  <a:ext cx="339771" cy="305794"/>
                  <a:chOff x="7402513" y="2823765"/>
                  <a:chExt cx="698500" cy="628650"/>
                </a:xfrm>
              </p:grpSpPr>
              <p:pic>
                <p:nvPicPr>
                  <p:cNvPr id="30805" name="Imagem 13" descr="Container.png"/>
                  <p:cNvPicPr>
                    <a:picLocks noChangeAspect="1"/>
                  </p:cNvPicPr>
                  <p:nvPr/>
                </p:nvPicPr>
                <p:blipFill>
                  <a:blip r:embed="rId12" cstate="print"/>
                  <a:srcRect/>
                  <a:stretch>
                    <a:fillRect/>
                  </a:stretch>
                </p:blipFill>
                <p:spPr bwMode="auto">
                  <a:xfrm>
                    <a:off x="7637463" y="3088877"/>
                    <a:ext cx="252412" cy="2508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06" name="Imagem 14" descr="Container.png"/>
                  <p:cNvPicPr>
                    <a:picLocks noChangeAspect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7640638" y="2957115"/>
                    <a:ext cx="250825" cy="25241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07" name="Imagem 15" descr="Container.png"/>
                  <p:cNvPicPr>
                    <a:picLocks noChangeAspect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7640638" y="2823765"/>
                    <a:ext cx="250825" cy="25241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08" name="Imagem 16" descr="Container.png"/>
                  <p:cNvPicPr>
                    <a:picLocks noChangeAspect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7739063" y="3122215"/>
                    <a:ext cx="250825" cy="25241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09" name="Imagem 17" descr="Container.png"/>
                  <p:cNvPicPr>
                    <a:picLocks noChangeAspect="1"/>
                  </p:cNvPicPr>
                  <p:nvPr/>
                </p:nvPicPr>
                <p:blipFill>
                  <a:blip r:embed="rId12" cstate="print"/>
                  <a:srcRect/>
                  <a:stretch>
                    <a:fillRect/>
                  </a:stretch>
                </p:blipFill>
                <p:spPr bwMode="auto">
                  <a:xfrm>
                    <a:off x="7740650" y="2992040"/>
                    <a:ext cx="252413" cy="2508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0" name="Imagem 18" descr="Container.png"/>
                  <p:cNvPicPr>
                    <a:picLocks noChangeAspect="1"/>
                  </p:cNvPicPr>
                  <p:nvPr/>
                </p:nvPicPr>
                <p:blipFill>
                  <a:blip r:embed="rId12" cstate="print"/>
                  <a:srcRect/>
                  <a:stretch>
                    <a:fillRect/>
                  </a:stretch>
                </p:blipFill>
                <p:spPr bwMode="auto">
                  <a:xfrm>
                    <a:off x="7740650" y="2858690"/>
                    <a:ext cx="252413" cy="2508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1" name="Imagem 19" descr="Container.png"/>
                  <p:cNvPicPr>
                    <a:picLocks noChangeAspect="1"/>
                  </p:cNvPicPr>
                  <p:nvPr/>
                </p:nvPicPr>
                <p:blipFill>
                  <a:blip r:embed="rId14" cstate="print"/>
                  <a:srcRect/>
                  <a:stretch>
                    <a:fillRect/>
                  </a:stretch>
                </p:blipFill>
                <p:spPr bwMode="auto">
                  <a:xfrm>
                    <a:off x="7843838" y="3141265"/>
                    <a:ext cx="252412" cy="25241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2" name="Imagem 21" descr="Container.png"/>
                  <p:cNvPicPr>
                    <a:picLocks noChangeAspect="1"/>
                  </p:cNvPicPr>
                  <p:nvPr/>
                </p:nvPicPr>
                <p:blipFill>
                  <a:blip r:embed="rId14" cstate="print"/>
                  <a:srcRect/>
                  <a:stretch>
                    <a:fillRect/>
                  </a:stretch>
                </p:blipFill>
                <p:spPr bwMode="auto">
                  <a:xfrm>
                    <a:off x="7848600" y="3009502"/>
                    <a:ext cx="252413" cy="25241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3" name="Imagem 39" descr="Container.png"/>
                  <p:cNvPicPr>
                    <a:picLocks noChangeAspect="1"/>
                  </p:cNvPicPr>
                  <p:nvPr/>
                </p:nvPicPr>
                <p:blipFill>
                  <a:blip r:embed="rId14" cstate="print"/>
                  <a:srcRect/>
                  <a:stretch>
                    <a:fillRect/>
                  </a:stretch>
                </p:blipFill>
                <p:spPr bwMode="auto">
                  <a:xfrm rot="178514">
                    <a:off x="7402513" y="3150790"/>
                    <a:ext cx="252412" cy="25241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4" name="Imagem 40" descr="Container.png"/>
                  <p:cNvPicPr>
                    <a:picLocks noChangeAspect="1"/>
                  </p:cNvPicPr>
                  <p:nvPr/>
                </p:nvPicPr>
                <p:blipFill>
                  <a:blip r:embed="rId13" cstate="print"/>
                  <a:srcRect/>
                  <a:stretch>
                    <a:fillRect/>
                  </a:stretch>
                </p:blipFill>
                <p:spPr bwMode="auto">
                  <a:xfrm>
                    <a:off x="7421563" y="3015852"/>
                    <a:ext cx="250825" cy="25241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5" name="Imagem 20" descr="Container.png"/>
                  <p:cNvPicPr>
                    <a:picLocks noChangeAspect="1"/>
                  </p:cNvPicPr>
                  <p:nvPr/>
                </p:nvPicPr>
                <p:blipFill>
                  <a:blip r:embed="rId12" cstate="print"/>
                  <a:srcRect/>
                  <a:stretch>
                    <a:fillRect/>
                  </a:stretch>
                </p:blipFill>
                <p:spPr bwMode="auto">
                  <a:xfrm rot="178514">
                    <a:off x="7510463" y="3176190"/>
                    <a:ext cx="252412" cy="2508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6" name="Imagem 38" descr="Container.png"/>
                  <p:cNvPicPr>
                    <a:picLocks noChangeAspect="1"/>
                  </p:cNvPicPr>
                  <p:nvPr/>
                </p:nvPicPr>
                <p:blipFill>
                  <a:blip r:embed="rId15" cstate="print"/>
                  <a:srcRect/>
                  <a:stretch>
                    <a:fillRect/>
                  </a:stretch>
                </p:blipFill>
                <p:spPr bwMode="auto">
                  <a:xfrm>
                    <a:off x="7529513" y="3041252"/>
                    <a:ext cx="250825" cy="2508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0817" name="Imagem 22" descr="Container.png"/>
                  <p:cNvPicPr>
                    <a:picLocks noChangeAspect="1"/>
                  </p:cNvPicPr>
                  <p:nvPr/>
                </p:nvPicPr>
                <p:blipFill>
                  <a:blip r:embed="rId14" cstate="print"/>
                  <a:srcRect/>
                  <a:stretch>
                    <a:fillRect/>
                  </a:stretch>
                </p:blipFill>
                <p:spPr bwMode="auto">
                  <a:xfrm>
                    <a:off x="7618413" y="3200002"/>
                    <a:ext cx="252412" cy="25241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30803" name="Imagem 41" descr="Empilhadeira Preta.png"/>
                <p:cNvPicPr>
                  <a:picLocks noChangeAspect="1"/>
                </p:cNvPicPr>
                <p:nvPr/>
              </p:nvPicPr>
              <p:blipFill>
                <a:blip r:embed="rId16" cstate="print"/>
                <a:srcRect/>
                <a:stretch>
                  <a:fillRect/>
                </a:stretch>
              </p:blipFill>
              <p:spPr bwMode="auto">
                <a:xfrm>
                  <a:off x="4258992" y="2638016"/>
                  <a:ext cx="298072" cy="2972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5" name="Elipse 24"/>
                <p:cNvSpPr/>
                <p:nvPr/>
              </p:nvSpPr>
              <p:spPr>
                <a:xfrm>
                  <a:off x="4073142" y="2662471"/>
                  <a:ext cx="66677" cy="66760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pt-BR" sz="900"/>
                </a:p>
              </p:txBody>
            </p:sp>
          </p:grpSp>
          <p:pic>
            <p:nvPicPr>
              <p:cNvPr id="30791" name="Imagem 7" descr="Estrada.JPG"/>
              <p:cNvPicPr preferRelativeResize="0">
                <a:picLocks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697496" y="2794774"/>
                <a:ext cx="1072682" cy="1298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30792" name="Grupo 235"/>
              <p:cNvGrpSpPr>
                <a:grpSpLocks/>
              </p:cNvGrpSpPr>
              <p:nvPr/>
            </p:nvGrpSpPr>
            <p:grpSpPr bwMode="auto">
              <a:xfrm>
                <a:off x="2507820" y="2072761"/>
                <a:ext cx="893250" cy="967005"/>
                <a:chOff x="2507820" y="2072761"/>
                <a:chExt cx="893250" cy="967005"/>
              </a:xfrm>
            </p:grpSpPr>
            <p:sp>
              <p:nvSpPr>
                <p:cNvPr id="230" name="Triângulo isósceles 229"/>
                <p:cNvSpPr/>
                <p:nvPr/>
              </p:nvSpPr>
              <p:spPr>
                <a:xfrm>
                  <a:off x="3049170" y="2395433"/>
                  <a:ext cx="92078" cy="263859"/>
                </a:xfrm>
                <a:prstGeom prst="triangl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pt-BR"/>
                </a:p>
              </p:txBody>
            </p:sp>
            <p:sp>
              <p:nvSpPr>
                <p:cNvPr id="36" name="Retângulo 35"/>
                <p:cNvSpPr/>
                <p:nvPr/>
              </p:nvSpPr>
              <p:spPr>
                <a:xfrm>
                  <a:off x="2612593" y="2072761"/>
                  <a:ext cx="789014" cy="15736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r>
                    <a:rPr lang="pt-BR" sz="700" dirty="0">
                      <a:solidFill>
                        <a:schemeClr val="tx1"/>
                      </a:solidFill>
                      <a:latin typeface="Trebuchet MS" pitchFamily="34" charset="0"/>
                    </a:rPr>
                    <a:t>Ponto de Controle</a:t>
                  </a:r>
                </a:p>
              </p:txBody>
            </p:sp>
            <p:sp>
              <p:nvSpPr>
                <p:cNvPr id="37" name="Fluxograma: Dados 36"/>
                <p:cNvSpPr/>
                <p:nvPr/>
              </p:nvSpPr>
              <p:spPr>
                <a:xfrm>
                  <a:off x="2507820" y="2654471"/>
                  <a:ext cx="892937" cy="385295"/>
                </a:xfrm>
                <a:prstGeom prst="flowChartInputOutpu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solidFill>
                    <a:schemeClr val="bg2">
                      <a:lumMod val="50000"/>
                    </a:schemeClr>
                  </a:solidFill>
                </a:ln>
                <a:scene3d>
                  <a:camera prst="orthographicFront">
                    <a:rot lat="19199996" lon="0" rev="0"/>
                  </a:camera>
                  <a:lightRig rig="threePt" dir="t"/>
                </a:scene3d>
                <a:sp3d>
                  <a:bevelT h="19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pt-BR" sz="900"/>
                </a:p>
              </p:txBody>
            </p:sp>
            <p:pic>
              <p:nvPicPr>
                <p:cNvPr id="30796" name="Imagem 25" descr="Posto Fiscal.png"/>
                <p:cNvPicPr>
                  <a:picLocks noChangeAspect="1"/>
                </p:cNvPicPr>
                <p:nvPr/>
              </p:nvPicPr>
              <p:blipFill>
                <a:blip r:embed="rId17" cstate="print"/>
                <a:srcRect/>
                <a:stretch>
                  <a:fillRect/>
                </a:stretch>
              </p:blipFill>
              <p:spPr bwMode="auto">
                <a:xfrm>
                  <a:off x="3050489" y="2514463"/>
                  <a:ext cx="317377" cy="3173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797" name="Imagem 28" descr="Truck 1.png"/>
                <p:cNvPicPr>
                  <a:picLocks noChangeAspect="1"/>
                </p:cNvPicPr>
                <p:nvPr/>
              </p:nvPicPr>
              <p:blipFill>
                <a:blip r:embed="rId18" cstate="print"/>
                <a:srcRect/>
                <a:stretch>
                  <a:fillRect/>
                </a:stretch>
              </p:blipFill>
              <p:spPr bwMode="auto">
                <a:xfrm>
                  <a:off x="2858209" y="2549212"/>
                  <a:ext cx="280311" cy="2803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Imagem 39" descr="Lorry_Green.png"/>
                <p:cNvPicPr>
                  <a:picLocks noChangeAspect="1"/>
                </p:cNvPicPr>
                <p:nvPr/>
              </p:nvPicPr>
              <p:blipFill>
                <a:blip r:embed="rId19" cstate="print"/>
                <a:stretch>
                  <a:fillRect/>
                </a:stretch>
              </p:blipFill>
              <p:spPr>
                <a:xfrm>
                  <a:off x="2753008" y="2619444"/>
                  <a:ext cx="246912" cy="246912"/>
                </a:xfrm>
                <a:prstGeom prst="rect">
                  <a:avLst/>
                </a:prstGeom>
                <a:scene3d>
                  <a:camera prst="orthographicFront">
                    <a:rot lat="0" lon="10799999" rev="0"/>
                  </a:camera>
                  <a:lightRig rig="threePt" dir="t"/>
                </a:scene3d>
              </p:spPr>
            </p:pic>
            <p:grpSp>
              <p:nvGrpSpPr>
                <p:cNvPr id="44160" name="Grupo 49"/>
                <p:cNvGrpSpPr>
                  <a:grpSpLocks/>
                </p:cNvGrpSpPr>
                <p:nvPr/>
              </p:nvGrpSpPr>
              <p:grpSpPr bwMode="auto">
                <a:xfrm>
                  <a:off x="3052345" y="2319389"/>
                  <a:ext cx="88032" cy="85715"/>
                  <a:chOff x="4550694" y="2418072"/>
                  <a:chExt cx="180975" cy="175419"/>
                </a:xfrm>
                <a:solidFill>
                  <a:srgbClr val="00FF00"/>
                </a:solidFill>
              </p:grpSpPr>
              <p:sp>
                <p:nvSpPr>
                  <p:cNvPr id="51" name="Elipse 50"/>
                  <p:cNvSpPr/>
                  <p:nvPr/>
                </p:nvSpPr>
                <p:spPr>
                  <a:xfrm>
                    <a:off x="4599906" y="2473384"/>
                    <a:ext cx="71438" cy="71117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hangingPunct="1">
                      <a:defRPr/>
                    </a:pPr>
                    <a:endParaRPr lang="pt-BR" sz="900"/>
                  </a:p>
                </p:txBody>
              </p:sp>
              <p:sp>
                <p:nvSpPr>
                  <p:cNvPr id="52" name="Elipse 51"/>
                  <p:cNvSpPr/>
                  <p:nvPr/>
                </p:nvSpPr>
                <p:spPr>
                  <a:xfrm>
                    <a:off x="4550694" y="2418072"/>
                    <a:ext cx="180975" cy="175419"/>
                  </a:xfrm>
                  <a:prstGeom prst="ellipse">
                    <a:avLst/>
                  </a:prstGeom>
                  <a:grpFill/>
                  <a:ln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hangingPunct="1">
                      <a:defRPr/>
                    </a:pPr>
                    <a:endParaRPr lang="pt-BR" sz="900"/>
                  </a:p>
                </p:txBody>
              </p:sp>
              <p:sp>
                <p:nvSpPr>
                  <p:cNvPr id="53" name="Elipse 52"/>
                  <p:cNvSpPr/>
                  <p:nvPr/>
                </p:nvSpPr>
                <p:spPr>
                  <a:xfrm>
                    <a:off x="4615781" y="2486027"/>
                    <a:ext cx="44450" cy="45831"/>
                  </a:xfrm>
                  <a:prstGeom prst="ellipse">
                    <a:avLst/>
                  </a:prstGeom>
                  <a:grpFill/>
                  <a:ln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hangingPunct="1">
                      <a:defRPr/>
                    </a:pPr>
                    <a:endParaRPr lang="pt-BR" sz="900"/>
                  </a:p>
                </p:txBody>
              </p:sp>
            </p:grpSp>
          </p:grpSp>
        </p:grpSp>
        <p:grpSp>
          <p:nvGrpSpPr>
            <p:cNvPr id="30785" name="Grupo 236"/>
            <p:cNvGrpSpPr>
              <a:grpSpLocks/>
            </p:cNvGrpSpPr>
            <p:nvPr/>
          </p:nvGrpSpPr>
          <p:grpSpPr bwMode="auto">
            <a:xfrm>
              <a:off x="939312" y="2315364"/>
              <a:ext cx="973776" cy="724402"/>
              <a:chOff x="939312" y="2315364"/>
              <a:chExt cx="973776" cy="724402"/>
            </a:xfrm>
          </p:grpSpPr>
          <p:sp>
            <p:nvSpPr>
              <p:cNvPr id="27" name="Fluxograma: Dados 26"/>
              <p:cNvSpPr/>
              <p:nvPr/>
            </p:nvSpPr>
            <p:spPr>
              <a:xfrm>
                <a:off x="939312" y="2654471"/>
                <a:ext cx="892937" cy="385295"/>
              </a:xfrm>
              <a:prstGeom prst="flowChartInputOutput">
                <a:avLst/>
              </a:prstGeom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  <a:scene3d>
                <a:camera prst="orthographicFront">
                  <a:rot lat="19199996" lon="0" rev="0"/>
                </a:camera>
                <a:lightRig rig="threePt" dir="t"/>
              </a:scene3d>
              <a:sp3d>
                <a:bevelT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pt-BR" sz="900"/>
              </a:p>
            </p:txBody>
          </p:sp>
          <p:pic>
            <p:nvPicPr>
              <p:cNvPr id="28" name="Imagem 27" descr="PNG Factory.png"/>
              <p:cNvPicPr>
                <a:picLocks noChangeAspect="1"/>
              </p:cNvPicPr>
              <p:nvPr/>
            </p:nvPicPr>
            <p:blipFill>
              <a:blip r:embed="rId20" cstate="print"/>
              <a:srcRect/>
              <a:stretch>
                <a:fillRect/>
              </a:stretch>
            </p:blipFill>
            <p:spPr bwMode="auto">
              <a:xfrm>
                <a:off x="1131407" y="2497161"/>
                <a:ext cx="298460" cy="2972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50800" dir="5400000" algn="ctr" rotWithShape="0">
                  <a:schemeClr val="tx1">
                    <a:alpha val="74997"/>
                  </a:schemeClr>
                </a:outerShdw>
              </a:effectLst>
            </p:spPr>
          </p:pic>
          <p:sp>
            <p:nvSpPr>
              <p:cNvPr id="29" name="Retângulo 28"/>
              <p:cNvSpPr/>
              <p:nvPr/>
            </p:nvSpPr>
            <p:spPr>
              <a:xfrm>
                <a:off x="1107593" y="2315957"/>
                <a:ext cx="804890" cy="13987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pt-BR" sz="700" dirty="0">
                    <a:solidFill>
                      <a:schemeClr val="tx1"/>
                    </a:solidFill>
                    <a:latin typeface="Trebuchet MS" pitchFamily="34" charset="0"/>
                  </a:rPr>
                  <a:t>Origem da Carga</a:t>
                </a:r>
              </a:p>
            </p:txBody>
          </p:sp>
        </p:grpSp>
      </p:grpSp>
      <p:pic>
        <p:nvPicPr>
          <p:cNvPr id="43" name="Imagem 42" descr="Truck_Yellow.png"/>
          <p:cNvPicPr>
            <a:picLocks noChangeAspect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325563" y="2620963"/>
            <a:ext cx="331787" cy="33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chemeClr val="tx1">
                <a:alpha val="74997"/>
              </a:schemeClr>
            </a:outerShdw>
          </a:effectLst>
        </p:spPr>
      </p:pic>
      <p:sp>
        <p:nvSpPr>
          <p:cNvPr id="30" name="Triângulo isósceles 29"/>
          <p:cNvSpPr/>
          <p:nvPr/>
        </p:nvSpPr>
        <p:spPr>
          <a:xfrm rot="17653024">
            <a:off x="2562225" y="2027238"/>
            <a:ext cx="684213" cy="2770187"/>
          </a:xfrm>
          <a:prstGeom prst="triangle">
            <a:avLst>
              <a:gd name="adj" fmla="val 41715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/>
          </a:p>
        </p:txBody>
      </p:sp>
      <p:sp>
        <p:nvSpPr>
          <p:cNvPr id="54" name="Seta em curva para baixo 53"/>
          <p:cNvSpPr/>
          <p:nvPr/>
        </p:nvSpPr>
        <p:spPr>
          <a:xfrm>
            <a:off x="4259263" y="2328863"/>
            <a:ext cx="436562" cy="365125"/>
          </a:xfrm>
          <a:prstGeom prst="curvedDownArrow">
            <a:avLst>
              <a:gd name="adj1" fmla="val 20449"/>
              <a:gd name="adj2" fmla="val 63778"/>
              <a:gd name="adj3" fmla="val 18736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>
              <a:solidFill>
                <a:schemeClr val="tx1"/>
              </a:solidFill>
            </a:endParaRPr>
          </a:p>
        </p:txBody>
      </p:sp>
      <p:sp>
        <p:nvSpPr>
          <p:cNvPr id="31" name="Triângulo isósceles 30"/>
          <p:cNvSpPr/>
          <p:nvPr/>
        </p:nvSpPr>
        <p:spPr>
          <a:xfrm rot="20520372">
            <a:off x="3892550" y="2711450"/>
            <a:ext cx="685800" cy="1049338"/>
          </a:xfrm>
          <a:prstGeom prst="triangle">
            <a:avLst>
              <a:gd name="adj" fmla="val 55127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/>
          </a:p>
        </p:txBody>
      </p:sp>
      <p:pic>
        <p:nvPicPr>
          <p:cNvPr id="181" name="Imagem 180" descr="Navio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68913" y="2565400"/>
            <a:ext cx="6985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sx="102000" sy="102000" algn="ctr" rotWithShape="0">
              <a:srgbClr val="558ED5">
                <a:alpha val="74997"/>
              </a:srgbClr>
            </a:outerShdw>
          </a:effectLst>
        </p:spPr>
      </p:pic>
      <p:sp>
        <p:nvSpPr>
          <p:cNvPr id="182" name="Seta em curva para baixo 181"/>
          <p:cNvSpPr/>
          <p:nvPr/>
        </p:nvSpPr>
        <p:spPr>
          <a:xfrm>
            <a:off x="4572000" y="2230438"/>
            <a:ext cx="422275" cy="365125"/>
          </a:xfrm>
          <a:prstGeom prst="curvedDownArrow">
            <a:avLst>
              <a:gd name="adj1" fmla="val 20449"/>
              <a:gd name="adj2" fmla="val 63778"/>
              <a:gd name="adj3" fmla="val 18736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>
              <a:solidFill>
                <a:schemeClr val="tx1"/>
              </a:solidFill>
            </a:endParaRPr>
          </a:p>
        </p:txBody>
      </p:sp>
      <p:sp>
        <p:nvSpPr>
          <p:cNvPr id="45" name="Triângulo isósceles 44"/>
          <p:cNvSpPr/>
          <p:nvPr/>
        </p:nvSpPr>
        <p:spPr>
          <a:xfrm rot="974086">
            <a:off x="4127500" y="2786063"/>
            <a:ext cx="685800" cy="950912"/>
          </a:xfrm>
          <a:prstGeom prst="triangle">
            <a:avLst>
              <a:gd name="adj" fmla="val 35994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/>
          </a:p>
        </p:txBody>
      </p:sp>
      <p:grpSp>
        <p:nvGrpSpPr>
          <p:cNvPr id="44162" name="Grupo 230"/>
          <p:cNvGrpSpPr>
            <a:grpSpLocks/>
          </p:cNvGrpSpPr>
          <p:nvPr/>
        </p:nvGrpSpPr>
        <p:grpSpPr bwMode="auto">
          <a:xfrm>
            <a:off x="5200650" y="1887538"/>
            <a:ext cx="3113088" cy="3113087"/>
            <a:chOff x="8820472" y="1887957"/>
            <a:chExt cx="3113513" cy="3113402"/>
          </a:xfrm>
        </p:grpSpPr>
        <p:pic>
          <p:nvPicPr>
            <p:cNvPr id="30782" name="Imagem 226"/>
            <p:cNvPicPr>
              <a:picLocks noChangeAspect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8820472" y="1889163"/>
              <a:ext cx="3112198" cy="3112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8" name="Elipse 227"/>
            <p:cNvSpPr/>
            <p:nvPr/>
          </p:nvSpPr>
          <p:spPr>
            <a:xfrm>
              <a:off x="8833174" y="1887957"/>
              <a:ext cx="3100811" cy="3100701"/>
            </a:xfrm>
            <a:prstGeom prst="ellipse">
              <a:avLst/>
            </a:prstGeom>
            <a:solidFill>
              <a:srgbClr val="00FF00">
                <a:alpha val="2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/>
            </a:p>
          </p:txBody>
        </p:sp>
      </p:grpSp>
      <p:sp>
        <p:nvSpPr>
          <p:cNvPr id="42" name="Triângulo isósceles 41"/>
          <p:cNvSpPr/>
          <p:nvPr/>
        </p:nvSpPr>
        <p:spPr>
          <a:xfrm rot="18923485">
            <a:off x="3494088" y="2058988"/>
            <a:ext cx="658812" cy="2065337"/>
          </a:xfrm>
          <a:prstGeom prst="triangle">
            <a:avLst>
              <a:gd name="adj" fmla="val 47224"/>
            </a:avLst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900"/>
          </a:p>
        </p:txBody>
      </p:sp>
      <p:grpSp>
        <p:nvGrpSpPr>
          <p:cNvPr id="30770" name="Grupo 4"/>
          <p:cNvGrpSpPr>
            <a:grpSpLocks/>
          </p:cNvGrpSpPr>
          <p:nvPr/>
        </p:nvGrpSpPr>
        <p:grpSpPr bwMode="auto">
          <a:xfrm>
            <a:off x="3887788" y="3419475"/>
            <a:ext cx="998537" cy="850900"/>
            <a:chOff x="3622449" y="4869221"/>
            <a:chExt cx="1651753" cy="1368091"/>
          </a:xfrm>
        </p:grpSpPr>
        <p:pic>
          <p:nvPicPr>
            <p:cNvPr id="30777" name="Imagem 63" descr="SALA DE CONTROLE.png"/>
            <p:cNvPicPr>
              <a:picLocks noChangeAspect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3635902" y="4903812"/>
              <a:ext cx="1638300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" name="Retângulo 47"/>
            <p:cNvSpPr/>
            <p:nvPr/>
          </p:nvSpPr>
          <p:spPr>
            <a:xfrm>
              <a:off x="3622449" y="4903589"/>
              <a:ext cx="1643074" cy="35719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t-BR" sz="900"/>
            </a:p>
          </p:txBody>
        </p:sp>
        <p:sp>
          <p:nvSpPr>
            <p:cNvPr id="30781" name="CaixaDeTexto 68"/>
            <p:cNvSpPr txBox="1">
              <a:spLocks noChangeArrowheads="1"/>
            </p:cNvSpPr>
            <p:nvPr/>
          </p:nvSpPr>
          <p:spPr bwMode="auto">
            <a:xfrm>
              <a:off x="3702549" y="4869221"/>
              <a:ext cx="1500775" cy="506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pt-BR" sz="500" b="1">
                  <a:solidFill>
                    <a:srgbClr val="FFFF00"/>
                  </a:solidFill>
                  <a:latin typeface="Arial Narrow" pitchFamily="34" charset="0"/>
                </a:rPr>
                <a:t>PORTO</a:t>
              </a:r>
            </a:p>
            <a:p>
              <a:pPr algn="ctr" eaLnBrk="1" hangingPunct="1"/>
              <a:r>
                <a:rPr lang="pt-BR" sz="500" b="1">
                  <a:solidFill>
                    <a:srgbClr val="FFFF00"/>
                  </a:solidFill>
                  <a:latin typeface="Arial Narrow" pitchFamily="34" charset="0"/>
                </a:rPr>
                <a:t>SALA DE CONTROLE</a:t>
              </a:r>
            </a:p>
          </p:txBody>
        </p:sp>
      </p:grpSp>
      <p:sp>
        <p:nvSpPr>
          <p:cNvPr id="244" name="Retângulo 243"/>
          <p:cNvSpPr/>
          <p:nvPr/>
        </p:nvSpPr>
        <p:spPr>
          <a:xfrm>
            <a:off x="-26988" y="6350"/>
            <a:ext cx="9144001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42" name="Seta circular 141"/>
          <p:cNvSpPr/>
          <p:nvPr/>
        </p:nvSpPr>
        <p:spPr>
          <a:xfrm rot="283323">
            <a:off x="1231048" y="549077"/>
            <a:ext cx="6315524" cy="5760708"/>
          </a:xfrm>
          <a:prstGeom prst="circularArrow">
            <a:avLst>
              <a:gd name="adj1" fmla="val 5544"/>
              <a:gd name="adj2" fmla="val 377131"/>
              <a:gd name="adj3" fmla="val 14638776"/>
              <a:gd name="adj4" fmla="val 16891544"/>
              <a:gd name="adj5" fmla="val 4922"/>
            </a:avLst>
          </a:prstGeom>
          <a:solidFill>
            <a:srgbClr val="C0000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sp>
      <p:sp>
        <p:nvSpPr>
          <p:cNvPr id="245" name="CaixaDeTexto 244"/>
          <p:cNvSpPr txBox="1"/>
          <p:nvPr/>
        </p:nvSpPr>
        <p:spPr>
          <a:xfrm>
            <a:off x="1892300" y="1946275"/>
            <a:ext cx="5010150" cy="2554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32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CONTROLE TOTAL,</a:t>
            </a:r>
          </a:p>
          <a:p>
            <a:pPr algn="ctr" eaLnBrk="1" hangingPunct="1">
              <a:defRPr/>
            </a:pPr>
            <a:r>
              <a:rPr lang="pt-BR" sz="32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Sincronização,</a:t>
            </a:r>
          </a:p>
          <a:p>
            <a:pPr algn="ctr" eaLnBrk="1" hangingPunct="1">
              <a:defRPr/>
            </a:pPr>
            <a:r>
              <a:rPr lang="pt-BR" sz="32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Fluxo Contínuo de </a:t>
            </a:r>
          </a:p>
          <a:p>
            <a:pPr algn="ctr" eaLnBrk="1" hangingPunct="1">
              <a:defRPr/>
            </a:pPr>
            <a:r>
              <a:rPr lang="pt-BR" sz="32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Movimentação de Carga,</a:t>
            </a:r>
          </a:p>
          <a:p>
            <a:pPr algn="ctr" eaLnBrk="1" hangingPunct="1">
              <a:defRPr/>
            </a:pPr>
            <a:r>
              <a:rPr lang="pt-BR" sz="32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Redução dos Custos</a:t>
            </a:r>
          </a:p>
        </p:txBody>
      </p:sp>
      <p:sp>
        <p:nvSpPr>
          <p:cNvPr id="30776" name="Espaço Reservado para Número de Slide 3"/>
          <p:cNvSpPr txBox="1">
            <a:spLocks/>
          </p:cNvSpPr>
          <p:nvPr/>
        </p:nvSpPr>
        <p:spPr bwMode="auto">
          <a:xfrm>
            <a:off x="8410575" y="6292850"/>
            <a:ext cx="7699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79C618FA-E470-426A-B544-5E787E854FDF}" type="slidenum">
              <a:rPr lang="pt-BR" sz="1200">
                <a:solidFill>
                  <a:srgbClr val="898989"/>
                </a:solidFill>
              </a:rPr>
              <a:pPr algn="r" eaLnBrk="1" hangingPunct="1"/>
              <a:t>25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1" presetClass="entr" presetSubtype="1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4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9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-0.0908 0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1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0.1559 0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18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22" presetID="22" presetClass="entr" presetSubtype="4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2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91 0 L 0.29028 0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33" presetID="22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137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143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1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150" presetID="22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15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16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-0.54201 -4.07407E-6 " pathEditMode="relative" rAng="0" ptsTypes="AA">
                                      <p:cBhvr>
                                        <p:cTn id="16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" y="0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171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7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78" presetID="21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0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43500"/>
                            </p:stCondLst>
                            <p:childTnLst>
                              <p:par>
                                <p:cTn id="1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5" grpId="0" animBg="1"/>
      <p:bldP spid="75" grpId="1" animBg="1"/>
      <p:bldP spid="8" grpId="0"/>
      <p:bldP spid="109" grpId="0"/>
      <p:bldP spid="163" grpId="0"/>
      <p:bldP spid="184" grpId="0"/>
      <p:bldP spid="185" grpId="0" animBg="1"/>
      <p:bldP spid="202" grpId="0"/>
      <p:bldP spid="232" grpId="0" animBg="1"/>
      <p:bldP spid="30" grpId="0" animBg="1"/>
      <p:bldP spid="30" grpId="1" animBg="1"/>
      <p:bldP spid="54" grpId="0" animBg="1"/>
      <p:bldP spid="54" grpId="1" animBg="1"/>
      <p:bldP spid="31" grpId="0" animBg="1"/>
      <p:bldP spid="31" grpId="1" animBg="1"/>
      <p:bldP spid="182" grpId="0" animBg="1"/>
      <p:bldP spid="182" grpId="1" animBg="1"/>
      <p:bldP spid="45" grpId="0" animBg="1"/>
      <p:bldP spid="45" grpId="1" animBg="1"/>
      <p:bldP spid="42" grpId="0" animBg="1"/>
      <p:bldP spid="42" grpId="1" animBg="1"/>
      <p:bldP spid="244" grpId="0" animBg="1"/>
      <p:bldP spid="2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tângulo 3"/>
          <p:cNvSpPr>
            <a:spLocks noChangeArrowheads="1"/>
          </p:cNvSpPr>
          <p:nvPr/>
        </p:nvSpPr>
        <p:spPr bwMode="auto">
          <a:xfrm>
            <a:off x="1908175" y="4637088"/>
            <a:ext cx="655161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3</a:t>
            </a:r>
          </a:p>
          <a:p>
            <a:pPr algn="r"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INSTALAÇÕES PORTUÁRIAS</a:t>
            </a:r>
          </a:p>
          <a:p>
            <a:pPr algn="r" eaLnBrk="1" hangingPunct="1"/>
            <a:endParaRPr lang="pt-BR" sz="1400">
              <a:solidFill>
                <a:srgbClr val="7F7F7F"/>
              </a:solidFill>
              <a:latin typeface="Arial" pitchFamily="34" charset="0"/>
            </a:endParaRPr>
          </a:p>
          <a:p>
            <a:pPr algn="r"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Obras de Melhoramento e de Expansão de berços, cais, terminais</a:t>
            </a:r>
          </a:p>
          <a:p>
            <a:pPr algn="r"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   especializados e retroáreas – PAC</a:t>
            </a:r>
          </a:p>
          <a:p>
            <a:pPr algn="r"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 </a:t>
            </a:r>
          </a:p>
          <a:p>
            <a:pPr algn="r" eaLnBrk="1" hangingPunct="1"/>
            <a:r>
              <a:rPr lang="pt-BR" sz="1400">
                <a:solidFill>
                  <a:srgbClr val="7F7F7F"/>
                </a:solidFill>
                <a:latin typeface="Arial" pitchFamily="34" charset="0"/>
              </a:rPr>
              <a:t>   Descompressão Fiscal - REIDI</a:t>
            </a:r>
          </a:p>
        </p:txBody>
      </p:sp>
      <p:cxnSp>
        <p:nvCxnSpPr>
          <p:cNvPr id="6" name="Conector reto 5"/>
          <p:cNvCxnSpPr/>
          <p:nvPr/>
        </p:nvCxnSpPr>
        <p:spPr>
          <a:xfrm>
            <a:off x="-36513" y="4997450"/>
            <a:ext cx="583247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upo 73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32789" name="Imagem 99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790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32791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32792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32793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32794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32795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32796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32797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32798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32799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32800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32801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32802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32803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32804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102" name="CaixaDeTexto 101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103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104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105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106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107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108" name="CaixaDeTexto 107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109" name="CaixaDeTexto 108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110" name="CaixaDeTexto 109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111" name="CaixaDeTexto 110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112" name="CaixaDeTexto 111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113" name="CaixaDeTexto 112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  <p:sp>
        <p:nvSpPr>
          <p:cNvPr id="32771" name="Rectangle 8"/>
          <p:cNvSpPr>
            <a:spLocks noChangeArrowheads="1"/>
          </p:cNvSpPr>
          <p:nvPr/>
        </p:nvSpPr>
        <p:spPr bwMode="auto">
          <a:xfrm>
            <a:off x="1168400" y="561975"/>
            <a:ext cx="19494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OBRAS - NORTE</a:t>
            </a:r>
          </a:p>
        </p:txBody>
      </p:sp>
      <p:cxnSp>
        <p:nvCxnSpPr>
          <p:cNvPr id="40" name="Conector reto 39"/>
          <p:cNvCxnSpPr/>
          <p:nvPr/>
        </p:nvCxnSpPr>
        <p:spPr>
          <a:xfrm>
            <a:off x="3117850" y="765175"/>
            <a:ext cx="60261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3" name="CaixaDeTexto 4"/>
          <p:cNvSpPr txBox="1">
            <a:spLocks noChangeArrowheads="1"/>
          </p:cNvSpPr>
          <p:nvPr/>
        </p:nvSpPr>
        <p:spPr bwMode="auto">
          <a:xfrm>
            <a:off x="1412875" y="4516438"/>
            <a:ext cx="1636713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Investimentos:</a:t>
            </a:r>
          </a:p>
          <a:p>
            <a:pPr eaLnBrk="1" hangingPunct="1"/>
            <a:r>
              <a:rPr lang="pt-BR" sz="1400" b="1">
                <a:solidFill>
                  <a:srgbClr val="C00000"/>
                </a:solidFill>
                <a:latin typeface="Arial" pitchFamily="34" charset="0"/>
              </a:rPr>
              <a:t>R$ 199,8 milhões</a:t>
            </a:r>
          </a:p>
          <a:p>
            <a:pPr eaLnBrk="1" hangingPunct="1"/>
            <a:endParaRPr lang="pt-BR" sz="1400">
              <a:solidFill>
                <a:srgbClr val="C00000"/>
              </a:solidFill>
              <a:latin typeface="Arial" pitchFamily="34" charset="0"/>
            </a:endParaRPr>
          </a:p>
        </p:txBody>
      </p:sp>
      <p:grpSp>
        <p:nvGrpSpPr>
          <p:cNvPr id="32774" name="Grupo 11"/>
          <p:cNvGrpSpPr>
            <a:grpSpLocks/>
          </p:cNvGrpSpPr>
          <p:nvPr/>
        </p:nvGrpSpPr>
        <p:grpSpPr bwMode="auto">
          <a:xfrm>
            <a:off x="4184650" y="2030413"/>
            <a:ext cx="4341813" cy="520700"/>
            <a:chOff x="4184114" y="2030302"/>
            <a:chExt cx="4342990" cy="520027"/>
          </a:xfrm>
        </p:grpSpPr>
        <p:sp>
          <p:nvSpPr>
            <p:cNvPr id="42050" name="CaixaDeTexto 66"/>
            <p:cNvSpPr txBox="1">
              <a:spLocks noChangeArrowheads="1"/>
            </p:cNvSpPr>
            <p:nvPr/>
          </p:nvSpPr>
          <p:spPr bwMode="auto">
            <a:xfrm>
              <a:off x="6591416" y="2030302"/>
              <a:ext cx="1473599" cy="277453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rgbClr val="7F7F7F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Santarém – R$ 84 </a:t>
              </a:r>
            </a:p>
          </p:txBody>
        </p:sp>
        <p:sp>
          <p:nvSpPr>
            <p:cNvPr id="42051" name="CaixaDeTexto 67"/>
            <p:cNvSpPr txBox="1">
              <a:spLocks noChangeArrowheads="1"/>
            </p:cNvSpPr>
            <p:nvPr/>
          </p:nvSpPr>
          <p:spPr bwMode="auto">
            <a:xfrm>
              <a:off x="6600944" y="2272875"/>
              <a:ext cx="1926160" cy="277454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rgbClr val="7F7F7F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Vila do Conde – R$ 115,8</a:t>
              </a:r>
            </a:p>
          </p:txBody>
        </p:sp>
        <p:cxnSp>
          <p:nvCxnSpPr>
            <p:cNvPr id="7" name="Conector reto 6"/>
            <p:cNvCxnSpPr/>
            <p:nvPr/>
          </p:nvCxnSpPr>
          <p:spPr>
            <a:xfrm>
              <a:off x="4184114" y="2176163"/>
              <a:ext cx="245176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Conector reto 78"/>
            <p:cNvCxnSpPr/>
            <p:nvPr/>
          </p:nvCxnSpPr>
          <p:spPr>
            <a:xfrm>
              <a:off x="4184114" y="2412395"/>
              <a:ext cx="245176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32776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32778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32781" name="Imagem 17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56" name="Conector reto 55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7" name="Retângulo 56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32784" name="CaixaDeTexto 57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53" name="Retângulo 52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2780" name="Imagem 16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" name="Retângulo 50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aixaDeTexto 69"/>
          <p:cNvSpPr txBox="1">
            <a:spLocks noChangeArrowheads="1"/>
          </p:cNvSpPr>
          <p:nvPr/>
        </p:nvSpPr>
        <p:spPr bwMode="auto">
          <a:xfrm>
            <a:off x="6426200" y="1858963"/>
            <a:ext cx="2560638" cy="120015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12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PECÉM</a:t>
            </a:r>
          </a:p>
          <a:p>
            <a:pPr eaLnBrk="1" hangingPunct="1">
              <a:defRPr/>
            </a:pPr>
            <a:r>
              <a:rPr lang="pt-BR" sz="1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- TMUT – Terminal de Múltiplo Uso</a:t>
            </a:r>
          </a:p>
          <a:p>
            <a:pPr eaLnBrk="1" hangingPunct="1">
              <a:defRPr/>
            </a:pPr>
            <a:r>
              <a:rPr lang="pt-BR" sz="1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- PÁTIO DE CONTÊINERES</a:t>
            </a:r>
          </a:p>
          <a:p>
            <a:pPr eaLnBrk="1" hangingPunct="1">
              <a:defRPr/>
            </a:pPr>
            <a:r>
              <a:rPr lang="pt-BR" sz="1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- Prolongamento da PONTE DE ACESSO</a:t>
            </a:r>
          </a:p>
          <a:p>
            <a:pPr eaLnBrk="1" hangingPunct="1">
              <a:defRPr/>
            </a:pPr>
            <a:r>
              <a:rPr lang="pt-BR" sz="1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ao novo Pier</a:t>
            </a:r>
          </a:p>
          <a:p>
            <a:pPr eaLnBrk="1" hangingPunct="1">
              <a:defRPr/>
            </a:pPr>
            <a:r>
              <a:rPr lang="pt-BR" sz="1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- ESPIGÃO DE PROTEÇÃO ao Porto e</a:t>
            </a:r>
          </a:p>
          <a:p>
            <a:pPr eaLnBrk="1" hangingPunct="1">
              <a:defRPr/>
            </a:pPr>
            <a:r>
              <a:rPr lang="pt-BR" sz="1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Bacia de Evolução</a:t>
            </a:r>
          </a:p>
        </p:txBody>
      </p:sp>
      <p:cxnSp>
        <p:nvCxnSpPr>
          <p:cNvPr id="37" name="Conector angulado 36"/>
          <p:cNvCxnSpPr/>
          <p:nvPr/>
        </p:nvCxnSpPr>
        <p:spPr>
          <a:xfrm flipV="1">
            <a:off x="5678488" y="1995488"/>
            <a:ext cx="735012" cy="155575"/>
          </a:xfrm>
          <a:prstGeom prst="bentConnector3">
            <a:avLst>
              <a:gd name="adj1" fmla="val -323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6" name="Rectangle 8"/>
          <p:cNvSpPr>
            <a:spLocks noChangeArrowheads="1"/>
          </p:cNvSpPr>
          <p:nvPr/>
        </p:nvSpPr>
        <p:spPr bwMode="auto">
          <a:xfrm>
            <a:off x="1168400" y="561975"/>
            <a:ext cx="2547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OBRAS - NORDESTE</a:t>
            </a:r>
          </a:p>
        </p:txBody>
      </p:sp>
      <p:cxnSp>
        <p:nvCxnSpPr>
          <p:cNvPr id="39" name="Conector reto 38"/>
          <p:cNvCxnSpPr/>
          <p:nvPr/>
        </p:nvCxnSpPr>
        <p:spPr>
          <a:xfrm>
            <a:off x="3378200" y="765175"/>
            <a:ext cx="576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8" name="CaixaDeTexto 39"/>
          <p:cNvSpPr txBox="1">
            <a:spLocks noChangeArrowheads="1"/>
          </p:cNvSpPr>
          <p:nvPr/>
        </p:nvSpPr>
        <p:spPr bwMode="auto">
          <a:xfrm>
            <a:off x="6526213" y="755650"/>
            <a:ext cx="1827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rgbClr val="C00000"/>
                </a:solidFill>
              </a:rPr>
              <a:t>Obras Concluídas</a:t>
            </a:r>
          </a:p>
        </p:txBody>
      </p:sp>
      <p:grpSp>
        <p:nvGrpSpPr>
          <p:cNvPr id="33799" name="Grupo 54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33810" name="Imagem 99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11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33812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33813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33814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33815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33816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33817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33818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33819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33820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33821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33822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33823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33824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33825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72" name="CaixaDeTexto 71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73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74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75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76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77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78" name="CaixaDeTexto 77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79" name="CaixaDeTexto 78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80" name="CaixaDeTexto 79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81" name="CaixaDeTexto 80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82" name="CaixaDeTexto 81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83" name="CaixaDeTexto 82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  <p:grpSp>
        <p:nvGrpSpPr>
          <p:cNvPr id="3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33801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33803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33806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58" name="Conector reto 57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Retângulo 58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33809" name="CaixaDeTexto 59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55" name="Retângulo 54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3805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0" name="Retângulo 49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aixaDeTexto 4"/>
          <p:cNvSpPr txBox="1">
            <a:spLocks noChangeArrowheads="1"/>
          </p:cNvSpPr>
          <p:nvPr/>
        </p:nvSpPr>
        <p:spPr bwMode="auto">
          <a:xfrm>
            <a:off x="1116013" y="4071938"/>
            <a:ext cx="17224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Investimentos:</a:t>
            </a:r>
          </a:p>
          <a:p>
            <a:pPr eaLnBrk="1" hangingPunct="1"/>
            <a:r>
              <a:rPr lang="pt-BR" sz="1600" b="1">
                <a:solidFill>
                  <a:srgbClr val="C00000"/>
                </a:solidFill>
                <a:latin typeface="Arial" pitchFamily="34" charset="0"/>
              </a:rPr>
              <a:t>R$1,113 bilhões</a:t>
            </a:r>
            <a:endParaRPr lang="pt-BR" sz="1600">
              <a:solidFill>
                <a:srgbClr val="C00000"/>
              </a:solidFill>
              <a:latin typeface="Arial" pitchFamily="34" charset="0"/>
            </a:endParaRPr>
          </a:p>
        </p:txBody>
      </p:sp>
      <p:grpSp>
        <p:nvGrpSpPr>
          <p:cNvPr id="34819" name="Grupo 27"/>
          <p:cNvGrpSpPr>
            <a:grpSpLocks/>
          </p:cNvGrpSpPr>
          <p:nvPr/>
        </p:nvGrpSpPr>
        <p:grpSpPr bwMode="auto">
          <a:xfrm>
            <a:off x="5167313" y="1600200"/>
            <a:ext cx="3059112" cy="2116138"/>
            <a:chOff x="5167121" y="1599760"/>
            <a:chExt cx="3059846" cy="2117272"/>
          </a:xfrm>
        </p:grpSpPr>
        <p:sp>
          <p:nvSpPr>
            <p:cNvPr id="42052" name="CaixaDeTexto 68"/>
            <p:cNvSpPr txBox="1">
              <a:spLocks noChangeArrowheads="1"/>
            </p:cNvSpPr>
            <p:nvPr/>
          </p:nvSpPr>
          <p:spPr bwMode="auto">
            <a:xfrm>
              <a:off x="6473946" y="1599760"/>
              <a:ext cx="1367166" cy="246195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pt-BR" sz="1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Itaqui – R$ 206</a:t>
              </a:r>
            </a:p>
          </p:txBody>
        </p:sp>
        <p:sp>
          <p:nvSpPr>
            <p:cNvPr id="42053" name="CaixaDeTexto 69"/>
            <p:cNvSpPr txBox="1">
              <a:spLocks noChangeArrowheads="1"/>
            </p:cNvSpPr>
            <p:nvPr/>
          </p:nvSpPr>
          <p:spPr bwMode="auto">
            <a:xfrm>
              <a:off x="6473946" y="2023850"/>
              <a:ext cx="1270305" cy="246194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000" dirty="0" err="1">
                  <a:solidFill>
                    <a:schemeClr val="tx1"/>
                  </a:solidFill>
                  <a:latin typeface="Arial" pitchFamily="34" charset="0"/>
                </a:rPr>
                <a:t>Mucuripe</a:t>
              </a:r>
              <a:r>
                <a:rPr lang="pt-BR" sz="1000" dirty="0">
                  <a:solidFill>
                    <a:schemeClr val="tx1"/>
                  </a:solidFill>
                  <a:latin typeface="Arial" pitchFamily="34" charset="0"/>
                </a:rPr>
                <a:t> - R$ 24,5</a:t>
              </a:r>
            </a:p>
          </p:txBody>
        </p:sp>
        <p:sp>
          <p:nvSpPr>
            <p:cNvPr id="42054" name="CaixaDeTexto 70"/>
            <p:cNvSpPr txBox="1">
              <a:spLocks noChangeArrowheads="1"/>
            </p:cNvSpPr>
            <p:nvPr/>
          </p:nvSpPr>
          <p:spPr bwMode="auto">
            <a:xfrm>
              <a:off x="6485062" y="2276397"/>
              <a:ext cx="1741905" cy="246195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pt-BR" sz="1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Areia branca – R$ 223,9</a:t>
              </a:r>
            </a:p>
          </p:txBody>
        </p:sp>
        <p:sp>
          <p:nvSpPr>
            <p:cNvPr id="42055" name="CaixaDeTexto 71"/>
            <p:cNvSpPr txBox="1">
              <a:spLocks noChangeArrowheads="1"/>
            </p:cNvSpPr>
            <p:nvPr/>
          </p:nvSpPr>
          <p:spPr bwMode="auto">
            <a:xfrm>
              <a:off x="6473946" y="2435232"/>
              <a:ext cx="1033711" cy="246195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Natal – R$ 108</a:t>
              </a:r>
            </a:p>
          </p:txBody>
        </p:sp>
        <p:sp>
          <p:nvSpPr>
            <p:cNvPr id="42057" name="CaixaDeTexto 73"/>
            <p:cNvSpPr txBox="1">
              <a:spLocks noChangeArrowheads="1"/>
            </p:cNvSpPr>
            <p:nvPr/>
          </p:nvSpPr>
          <p:spPr bwMode="auto">
            <a:xfrm>
              <a:off x="6443777" y="2708429"/>
              <a:ext cx="1138510" cy="246195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 Suape – R$ 387</a:t>
              </a:r>
            </a:p>
          </p:txBody>
        </p:sp>
        <p:sp>
          <p:nvSpPr>
            <p:cNvPr id="42059" name="CaixaDeTexto 75"/>
            <p:cNvSpPr txBox="1">
              <a:spLocks noChangeArrowheads="1"/>
            </p:cNvSpPr>
            <p:nvPr/>
          </p:nvSpPr>
          <p:spPr bwMode="auto">
            <a:xfrm>
              <a:off x="6480298" y="3470837"/>
              <a:ext cx="1240135" cy="246195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Salvador – R$ 100</a:t>
              </a:r>
            </a:p>
          </p:txBody>
        </p:sp>
        <p:sp>
          <p:nvSpPr>
            <p:cNvPr id="79" name="CaixaDeTexto 69"/>
            <p:cNvSpPr txBox="1">
              <a:spLocks noChangeArrowheads="1"/>
            </p:cNvSpPr>
            <p:nvPr/>
          </p:nvSpPr>
          <p:spPr bwMode="auto">
            <a:xfrm>
              <a:off x="6475535" y="1814188"/>
              <a:ext cx="1360813" cy="246194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Luís Correia – R$ 64</a:t>
              </a:r>
            </a:p>
          </p:txBody>
        </p:sp>
        <p:cxnSp>
          <p:nvCxnSpPr>
            <p:cNvPr id="9" name="Conector angulado 8"/>
            <p:cNvCxnSpPr>
              <a:endCxn id="42052" idx="1"/>
            </p:cNvCxnSpPr>
            <p:nvPr/>
          </p:nvCxnSpPr>
          <p:spPr>
            <a:xfrm flipV="1">
              <a:off x="5167121" y="1722064"/>
              <a:ext cx="1306825" cy="424089"/>
            </a:xfrm>
            <a:prstGeom prst="bentConnector3">
              <a:avLst>
                <a:gd name="adj1" fmla="val -228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ector angulado 82"/>
            <p:cNvCxnSpPr>
              <a:endCxn id="79" idx="1"/>
            </p:cNvCxnSpPr>
            <p:nvPr/>
          </p:nvCxnSpPr>
          <p:spPr>
            <a:xfrm flipV="1">
              <a:off x="5379897" y="1938079"/>
              <a:ext cx="1095638" cy="308140"/>
            </a:xfrm>
            <a:prstGeom prst="bentConnector3">
              <a:avLst>
                <a:gd name="adj1" fmla="val -28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Conector angulado 87"/>
            <p:cNvCxnSpPr/>
            <p:nvPr/>
          </p:nvCxnSpPr>
          <p:spPr>
            <a:xfrm flipV="1">
              <a:off x="5749873" y="2150918"/>
              <a:ext cx="735189" cy="154070"/>
            </a:xfrm>
            <a:prstGeom prst="bentConnector3">
              <a:avLst>
                <a:gd name="adj1" fmla="val -323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/>
            <p:cNvCxnSpPr/>
            <p:nvPr/>
          </p:nvCxnSpPr>
          <p:spPr>
            <a:xfrm>
              <a:off x="6043631" y="2405054"/>
              <a:ext cx="43031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Conector reto 97"/>
            <p:cNvCxnSpPr/>
            <p:nvPr/>
          </p:nvCxnSpPr>
          <p:spPr>
            <a:xfrm>
              <a:off x="6294516" y="2533710"/>
              <a:ext cx="17943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Conector reto 99"/>
            <p:cNvCxnSpPr/>
            <p:nvPr/>
          </p:nvCxnSpPr>
          <p:spPr>
            <a:xfrm>
              <a:off x="6294516" y="2832320"/>
              <a:ext cx="17943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Conector reto 100"/>
            <p:cNvCxnSpPr/>
            <p:nvPr/>
          </p:nvCxnSpPr>
          <p:spPr>
            <a:xfrm>
              <a:off x="5835618" y="3594728"/>
              <a:ext cx="63832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820" name="Rectangle 8"/>
          <p:cNvSpPr>
            <a:spLocks noChangeArrowheads="1"/>
          </p:cNvSpPr>
          <p:nvPr/>
        </p:nvSpPr>
        <p:spPr bwMode="auto">
          <a:xfrm>
            <a:off x="1168400" y="561975"/>
            <a:ext cx="2547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OBRAS - NORDESTE</a:t>
            </a:r>
          </a:p>
        </p:txBody>
      </p:sp>
      <p:cxnSp>
        <p:nvCxnSpPr>
          <p:cNvPr id="104" name="Conector reto 103"/>
          <p:cNvCxnSpPr/>
          <p:nvPr/>
        </p:nvCxnSpPr>
        <p:spPr>
          <a:xfrm>
            <a:off x="3378200" y="765175"/>
            <a:ext cx="576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822" name="Grupo 63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34833" name="Imagem 99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34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34835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34836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34837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34838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34839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34840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34841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34842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34843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34844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34845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34846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34847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34848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114" name="CaixaDeTexto 113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115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116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117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118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119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120" name="CaixaDeTexto 119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121" name="CaixaDeTexto 120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122" name="CaixaDeTexto 121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123" name="CaixaDeTexto 122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124" name="CaixaDeTexto 123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125" name="CaixaDeTexto 124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  <p:grpSp>
        <p:nvGrpSpPr>
          <p:cNvPr id="4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34824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34826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34829" name="Imagem 17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66" name="Conector reto 65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7" name="Retângulo 66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34832" name="CaixaDeTexto 67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63" name="Retângulo 62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4828" name="Imagem 16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1" name="Retângulo 60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Conector reto 77"/>
          <p:cNvCxnSpPr/>
          <p:nvPr/>
        </p:nvCxnSpPr>
        <p:spPr>
          <a:xfrm>
            <a:off x="3378200" y="765175"/>
            <a:ext cx="576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3" name="Retângulo 3"/>
          <p:cNvSpPr>
            <a:spLocks noChangeArrowheads="1"/>
          </p:cNvSpPr>
          <p:nvPr/>
        </p:nvSpPr>
        <p:spPr bwMode="auto">
          <a:xfrm>
            <a:off x="1239838" y="4211638"/>
            <a:ext cx="19065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Investimentos</a:t>
            </a:r>
            <a:r>
              <a:rPr lang="pt-BR" sz="1600" b="1">
                <a:solidFill>
                  <a:srgbClr val="C00000"/>
                </a:solidFill>
                <a:latin typeface="Arial" pitchFamily="34" charset="0"/>
              </a:rPr>
              <a:t>:</a:t>
            </a:r>
          </a:p>
          <a:p>
            <a:pPr eaLnBrk="1" hangingPunct="1"/>
            <a:r>
              <a:rPr lang="pt-BR" sz="1600" b="1">
                <a:solidFill>
                  <a:srgbClr val="C00000"/>
                </a:solidFill>
                <a:latin typeface="Arial" pitchFamily="34" charset="0"/>
              </a:rPr>
              <a:t>R$1,351 bilhões</a:t>
            </a:r>
          </a:p>
        </p:txBody>
      </p:sp>
      <p:grpSp>
        <p:nvGrpSpPr>
          <p:cNvPr id="35844" name="Grupo 10"/>
          <p:cNvGrpSpPr>
            <a:grpSpLocks/>
          </p:cNvGrpSpPr>
          <p:nvPr/>
        </p:nvGrpSpPr>
        <p:grpSpPr bwMode="auto">
          <a:xfrm>
            <a:off x="4887913" y="4105275"/>
            <a:ext cx="3530600" cy="908050"/>
            <a:chOff x="4888674" y="4104693"/>
            <a:chExt cx="3529919" cy="908483"/>
          </a:xfrm>
        </p:grpSpPr>
        <p:sp>
          <p:nvSpPr>
            <p:cNvPr id="42063" name="CaixaDeTexto 80"/>
            <p:cNvSpPr txBox="1">
              <a:spLocks noChangeArrowheads="1"/>
            </p:cNvSpPr>
            <p:nvPr/>
          </p:nvSpPr>
          <p:spPr bwMode="auto">
            <a:xfrm>
              <a:off x="6444124" y="4104693"/>
              <a:ext cx="1409428" cy="27635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Vitória – R$ 333,4</a:t>
              </a:r>
            </a:p>
          </p:txBody>
        </p:sp>
        <p:sp>
          <p:nvSpPr>
            <p:cNvPr id="42064" name="CaixaDeTexto 81"/>
            <p:cNvSpPr txBox="1">
              <a:spLocks noChangeArrowheads="1"/>
            </p:cNvSpPr>
            <p:nvPr/>
          </p:nvSpPr>
          <p:spPr bwMode="auto">
            <a:xfrm>
              <a:off x="6444124" y="4533522"/>
              <a:ext cx="1974469" cy="27635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200" dirty="0">
                  <a:solidFill>
                    <a:schemeClr val="tx1"/>
                  </a:solidFill>
                  <a:latin typeface="Arial" pitchFamily="34" charset="0"/>
                </a:rPr>
                <a:t>Rio de Janeiro -  R$ 200,0</a:t>
              </a:r>
            </a:p>
          </p:txBody>
        </p:sp>
        <p:sp>
          <p:nvSpPr>
            <p:cNvPr id="42067" name="CaixaDeTexto 84"/>
            <p:cNvSpPr txBox="1">
              <a:spLocks noChangeArrowheads="1"/>
            </p:cNvSpPr>
            <p:nvPr/>
          </p:nvSpPr>
          <p:spPr bwMode="auto">
            <a:xfrm>
              <a:off x="6444124" y="4736819"/>
              <a:ext cx="1588780" cy="27635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Santos – R$ 817,9</a:t>
              </a:r>
            </a:p>
          </p:txBody>
        </p:sp>
        <p:cxnSp>
          <p:nvCxnSpPr>
            <p:cNvPr id="8" name="Conector reto 7"/>
            <p:cNvCxnSpPr/>
            <p:nvPr/>
          </p:nvCxnSpPr>
          <p:spPr>
            <a:xfrm>
              <a:off x="5577516" y="4265107"/>
              <a:ext cx="820579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ector reto 74"/>
            <p:cNvCxnSpPr/>
            <p:nvPr/>
          </p:nvCxnSpPr>
          <p:spPr>
            <a:xfrm>
              <a:off x="5577516" y="4679642"/>
              <a:ext cx="820579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Conector reto 75"/>
            <p:cNvCxnSpPr/>
            <p:nvPr/>
          </p:nvCxnSpPr>
          <p:spPr>
            <a:xfrm>
              <a:off x="4888674" y="4882939"/>
              <a:ext cx="15094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845" name="Rectangle 8"/>
          <p:cNvSpPr>
            <a:spLocks noChangeArrowheads="1"/>
          </p:cNvSpPr>
          <p:nvPr/>
        </p:nvSpPr>
        <p:spPr bwMode="auto">
          <a:xfrm>
            <a:off x="1168400" y="561975"/>
            <a:ext cx="2547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OBRAS - SUDESTE</a:t>
            </a:r>
          </a:p>
        </p:txBody>
      </p:sp>
      <p:grpSp>
        <p:nvGrpSpPr>
          <p:cNvPr id="35846" name="Grupo 52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35857" name="Imagem 99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58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35859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35860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35861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35862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35863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35864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35865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35866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35867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35868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35869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35870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35871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35872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103" name="CaixaDeTexto 102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104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105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106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107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108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109" name="CaixaDeTexto 108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110" name="CaixaDeTexto 109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111" name="CaixaDeTexto 110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112" name="CaixaDeTexto 111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113" name="CaixaDeTexto 112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114" name="CaixaDeTexto 113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  <p:grpSp>
        <p:nvGrpSpPr>
          <p:cNvPr id="4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35848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35850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35853" name="Imagem 17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58" name="Conector reto 57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Retângulo 58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35856" name="CaixaDeTexto 59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55" name="Retângulo 54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5852" name="Imagem 16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" name="Retângulo 52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tângulo 4"/>
          <p:cNvSpPr>
            <a:spLocks noChangeArrowheads="1"/>
          </p:cNvSpPr>
          <p:nvPr/>
        </p:nvSpPr>
        <p:spPr bwMode="auto">
          <a:xfrm>
            <a:off x="1387475" y="4332288"/>
            <a:ext cx="1854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Investimentos:</a:t>
            </a:r>
          </a:p>
          <a:p>
            <a:pPr eaLnBrk="1" hangingPunct="1"/>
            <a:r>
              <a:rPr lang="pt-BR" sz="1400">
                <a:solidFill>
                  <a:srgbClr val="C00000"/>
                </a:solidFill>
                <a:latin typeface="Arial" pitchFamily="34" charset="0"/>
              </a:rPr>
              <a:t>R$ 388,8 milhões</a:t>
            </a:r>
          </a:p>
        </p:txBody>
      </p:sp>
      <p:sp>
        <p:nvSpPr>
          <p:cNvPr id="36867" name="Rectangle 8"/>
          <p:cNvSpPr>
            <a:spLocks noChangeArrowheads="1"/>
          </p:cNvSpPr>
          <p:nvPr/>
        </p:nvSpPr>
        <p:spPr bwMode="auto">
          <a:xfrm>
            <a:off x="1168400" y="561975"/>
            <a:ext cx="2547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OBRAS - SUL</a:t>
            </a:r>
          </a:p>
        </p:txBody>
      </p:sp>
      <p:cxnSp>
        <p:nvCxnSpPr>
          <p:cNvPr id="77" name="Conector reto 76"/>
          <p:cNvCxnSpPr/>
          <p:nvPr/>
        </p:nvCxnSpPr>
        <p:spPr>
          <a:xfrm>
            <a:off x="2825750" y="755650"/>
            <a:ext cx="631825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869" name="Grupo 11"/>
          <p:cNvGrpSpPr>
            <a:grpSpLocks/>
          </p:cNvGrpSpPr>
          <p:nvPr/>
        </p:nvGrpSpPr>
        <p:grpSpPr bwMode="auto">
          <a:xfrm>
            <a:off x="4449763" y="5106988"/>
            <a:ext cx="3032125" cy="769937"/>
            <a:chOff x="4449745" y="5107735"/>
            <a:chExt cx="3031657" cy="770311"/>
          </a:xfrm>
        </p:grpSpPr>
        <p:sp>
          <p:nvSpPr>
            <p:cNvPr id="42069" name="CaixaDeTexto 86"/>
            <p:cNvSpPr txBox="1">
              <a:spLocks noChangeArrowheads="1"/>
            </p:cNvSpPr>
            <p:nvPr/>
          </p:nvSpPr>
          <p:spPr bwMode="auto">
            <a:xfrm>
              <a:off x="4981475" y="5107735"/>
              <a:ext cx="2499927" cy="285889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São Francisco do Sul – R$ 44,8</a:t>
              </a:r>
            </a:p>
          </p:txBody>
        </p:sp>
        <p:sp>
          <p:nvSpPr>
            <p:cNvPr id="42070" name="CaixaDeTexto 87"/>
            <p:cNvSpPr txBox="1">
              <a:spLocks noChangeArrowheads="1"/>
            </p:cNvSpPr>
            <p:nvPr/>
          </p:nvSpPr>
          <p:spPr bwMode="auto">
            <a:xfrm>
              <a:off x="4932271" y="5301504"/>
              <a:ext cx="1353928" cy="276359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 Itajaí – R$ 145,0</a:t>
              </a:r>
            </a:p>
          </p:txBody>
        </p:sp>
        <p:sp>
          <p:nvSpPr>
            <p:cNvPr id="42073" name="CaixaDeTexto 90"/>
            <p:cNvSpPr txBox="1">
              <a:spLocks noChangeArrowheads="1"/>
            </p:cNvSpPr>
            <p:nvPr/>
          </p:nvSpPr>
          <p:spPr bwMode="auto">
            <a:xfrm>
              <a:off x="4937032" y="5601687"/>
              <a:ext cx="1769790" cy="276359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pt-BR" sz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Arial" pitchFamily="34" charset="0"/>
                </a:rPr>
                <a:t> Rio grande – R$ 199,0</a:t>
              </a:r>
            </a:p>
          </p:txBody>
        </p:sp>
        <p:cxnSp>
          <p:nvCxnSpPr>
            <p:cNvPr id="8" name="Conector reto 7"/>
            <p:cNvCxnSpPr/>
            <p:nvPr/>
          </p:nvCxnSpPr>
          <p:spPr>
            <a:xfrm>
              <a:off x="4584661" y="5250679"/>
              <a:ext cx="457129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Conector reto 79"/>
            <p:cNvCxnSpPr/>
            <p:nvPr/>
          </p:nvCxnSpPr>
          <p:spPr>
            <a:xfrm>
              <a:off x="4584661" y="5407918"/>
              <a:ext cx="457129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Conector reto 80"/>
            <p:cNvCxnSpPr/>
            <p:nvPr/>
          </p:nvCxnSpPr>
          <p:spPr>
            <a:xfrm>
              <a:off x="4449745" y="5739867"/>
              <a:ext cx="59204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o 14"/>
          <p:cNvGrpSpPr>
            <a:grpSpLocks/>
          </p:cNvGrpSpPr>
          <p:nvPr/>
        </p:nvGrpSpPr>
        <p:grpSpPr bwMode="auto">
          <a:xfrm>
            <a:off x="0" y="6238875"/>
            <a:ext cx="8964613" cy="550863"/>
            <a:chOff x="0" y="6093296"/>
            <a:chExt cx="8964488" cy="551713"/>
          </a:xfrm>
        </p:grpSpPr>
        <p:grpSp>
          <p:nvGrpSpPr>
            <p:cNvPr id="36900" name="Grupo 10"/>
            <p:cNvGrpSpPr>
              <a:grpSpLocks/>
            </p:cNvGrpSpPr>
            <p:nvPr/>
          </p:nvGrpSpPr>
          <p:grpSpPr bwMode="auto">
            <a:xfrm>
              <a:off x="0" y="6093296"/>
              <a:ext cx="8964488" cy="551713"/>
              <a:chOff x="0" y="6093296"/>
              <a:chExt cx="8964488" cy="551713"/>
            </a:xfrm>
          </p:grpSpPr>
          <p:grpSp>
            <p:nvGrpSpPr>
              <p:cNvPr id="36902" name="Grupo 14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551713"/>
                <a:chOff x="0" y="6093296"/>
                <a:chExt cx="8964488" cy="551713"/>
              </a:xfrm>
            </p:grpSpPr>
            <p:pic>
              <p:nvPicPr>
                <p:cNvPr id="36905" name="Imagem 17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58" name="Conector reto 57"/>
                <p:cNvCxnSpPr/>
                <p:nvPr/>
              </p:nvCxnSpPr>
              <p:spPr>
                <a:xfrm>
                  <a:off x="2120870" y="6452625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Retângulo 58"/>
                <p:cNvSpPr/>
                <p:nvPr/>
              </p:nvSpPr>
              <p:spPr>
                <a:xfrm>
                  <a:off x="0" y="6422416"/>
                  <a:ext cx="2120870" cy="69958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  <p:sp>
              <p:nvSpPr>
                <p:cNvPr id="36908" name="CaixaDeTexto 59"/>
                <p:cNvSpPr txBox="1">
                  <a:spLocks noChangeArrowheads="1"/>
                </p:cNvSpPr>
                <p:nvPr/>
              </p:nvSpPr>
              <p:spPr bwMode="auto">
                <a:xfrm>
                  <a:off x="4910070" y="6444675"/>
                  <a:ext cx="3001920" cy="2003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r" eaLnBrk="1" hangingPunct="1"/>
                  <a:r>
                    <a:rPr lang="pt-BR" sz="700" i="1">
                      <a:solidFill>
                        <a:srgbClr val="7F7F7F"/>
                      </a:solidFill>
                      <a:latin typeface="Arial" pitchFamily="34" charset="0"/>
                    </a:rPr>
                    <a:t>PROPOSTA PARA UMA LOGÍSTICA INTEGRADA E COMPETITIVA</a:t>
                  </a:r>
                </a:p>
              </p:txBody>
            </p:sp>
          </p:grpSp>
          <p:sp>
            <p:nvSpPr>
              <p:cNvPr id="55" name="Retângulo 54"/>
              <p:cNvSpPr/>
              <p:nvPr/>
            </p:nvSpPr>
            <p:spPr>
              <a:xfrm>
                <a:off x="611179" y="6304760"/>
                <a:ext cx="936612" cy="2925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6904" name="Imagem 16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" name="Retângulo 52"/>
            <p:cNvSpPr/>
            <p:nvPr/>
          </p:nvSpPr>
          <p:spPr>
            <a:xfrm>
              <a:off x="7956439" y="6404926"/>
              <a:ext cx="109536" cy="10493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grpSp>
        <p:nvGrpSpPr>
          <p:cNvPr id="36871" name="Grupo 83"/>
          <p:cNvGrpSpPr>
            <a:grpSpLocks/>
          </p:cNvGrpSpPr>
          <p:nvPr/>
        </p:nvGrpSpPr>
        <p:grpSpPr bwMode="auto">
          <a:xfrm>
            <a:off x="1482725" y="1196975"/>
            <a:ext cx="4960938" cy="4824413"/>
            <a:chOff x="1123263" y="1734778"/>
            <a:chExt cx="3781953" cy="3801006"/>
          </a:xfrm>
        </p:grpSpPr>
        <p:pic>
          <p:nvPicPr>
            <p:cNvPr id="36872" name="Imagem 99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23263" y="1734778"/>
              <a:ext cx="3781953" cy="380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3" name="CaixaDeTexto 5"/>
            <p:cNvSpPr txBox="1">
              <a:spLocks noChangeArrowheads="1"/>
            </p:cNvSpPr>
            <p:nvPr/>
          </p:nvSpPr>
          <p:spPr bwMode="auto">
            <a:xfrm>
              <a:off x="1998861" y="254475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AM</a:t>
              </a:r>
            </a:p>
          </p:txBody>
        </p:sp>
        <p:sp>
          <p:nvSpPr>
            <p:cNvPr id="36874" name="CaixaDeTexto 6"/>
            <p:cNvSpPr txBox="1">
              <a:spLocks noChangeArrowheads="1"/>
            </p:cNvSpPr>
            <p:nvPr/>
          </p:nvSpPr>
          <p:spPr bwMode="auto">
            <a:xfrm>
              <a:off x="2164929" y="1975112"/>
              <a:ext cx="277679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RR</a:t>
              </a:r>
            </a:p>
          </p:txBody>
        </p:sp>
        <p:sp>
          <p:nvSpPr>
            <p:cNvPr id="36875" name="CaixaDeTexto 7"/>
            <p:cNvSpPr txBox="1">
              <a:spLocks noChangeArrowheads="1"/>
            </p:cNvSpPr>
            <p:nvPr/>
          </p:nvSpPr>
          <p:spPr bwMode="auto">
            <a:xfrm>
              <a:off x="3033822" y="2572289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PA</a:t>
              </a:r>
            </a:p>
          </p:txBody>
        </p:sp>
        <p:sp>
          <p:nvSpPr>
            <p:cNvPr id="36876" name="CaixaDeTexto 8"/>
            <p:cNvSpPr txBox="1">
              <a:spLocks noChangeArrowheads="1"/>
            </p:cNvSpPr>
            <p:nvPr/>
          </p:nvSpPr>
          <p:spPr bwMode="auto">
            <a:xfrm>
              <a:off x="3119812" y="1968398"/>
              <a:ext cx="288902" cy="169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 AP</a:t>
              </a:r>
            </a:p>
          </p:txBody>
        </p:sp>
        <p:sp>
          <p:nvSpPr>
            <p:cNvPr id="36877" name="CaixaDeTexto 9"/>
            <p:cNvSpPr txBox="1">
              <a:spLocks noChangeArrowheads="1"/>
            </p:cNvSpPr>
            <p:nvPr/>
          </p:nvSpPr>
          <p:spPr bwMode="auto">
            <a:xfrm>
              <a:off x="3702874" y="2553644"/>
              <a:ext cx="280846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MA</a:t>
              </a:r>
            </a:p>
          </p:txBody>
        </p:sp>
        <p:sp>
          <p:nvSpPr>
            <p:cNvPr id="36878" name="CaixaDeTexto 10"/>
            <p:cNvSpPr txBox="1">
              <a:spLocks noChangeArrowheads="1"/>
            </p:cNvSpPr>
            <p:nvPr/>
          </p:nvSpPr>
          <p:spPr bwMode="auto">
            <a:xfrm>
              <a:off x="4072717" y="2817492"/>
              <a:ext cx="24558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PI</a:t>
              </a:r>
            </a:p>
          </p:txBody>
        </p:sp>
        <p:sp>
          <p:nvSpPr>
            <p:cNvPr id="36879" name="CaixaDeTexto 11"/>
            <p:cNvSpPr txBox="1">
              <a:spLocks noChangeArrowheads="1"/>
            </p:cNvSpPr>
            <p:nvPr/>
          </p:nvSpPr>
          <p:spPr bwMode="auto">
            <a:xfrm>
              <a:off x="4295657" y="2569667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CE</a:t>
              </a:r>
            </a:p>
          </p:txBody>
        </p:sp>
        <p:sp>
          <p:nvSpPr>
            <p:cNvPr id="36880" name="CaixaDeTexto 12"/>
            <p:cNvSpPr txBox="1">
              <a:spLocks noChangeArrowheads="1"/>
            </p:cNvSpPr>
            <p:nvPr/>
          </p:nvSpPr>
          <p:spPr bwMode="auto">
            <a:xfrm>
              <a:off x="4609776" y="2661142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RN</a:t>
              </a:r>
            </a:p>
          </p:txBody>
        </p:sp>
        <p:sp>
          <p:nvSpPr>
            <p:cNvPr id="36881" name="CaixaDeTexto 13"/>
            <p:cNvSpPr txBox="1">
              <a:spLocks noChangeArrowheads="1"/>
            </p:cNvSpPr>
            <p:nvPr/>
          </p:nvSpPr>
          <p:spPr bwMode="auto">
            <a:xfrm>
              <a:off x="1332033" y="3063092"/>
              <a:ext cx="274434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AC</a:t>
              </a:r>
            </a:p>
          </p:txBody>
        </p:sp>
        <p:sp>
          <p:nvSpPr>
            <p:cNvPr id="36882" name="CaixaDeTexto 14"/>
            <p:cNvSpPr txBox="1">
              <a:spLocks noChangeArrowheads="1"/>
            </p:cNvSpPr>
            <p:nvPr/>
          </p:nvSpPr>
          <p:spPr bwMode="auto">
            <a:xfrm>
              <a:off x="2019619" y="3185419"/>
              <a:ext cx="277640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RD</a:t>
              </a:r>
            </a:p>
          </p:txBody>
        </p:sp>
        <p:sp>
          <p:nvSpPr>
            <p:cNvPr id="36883" name="CaixaDeTexto 15"/>
            <p:cNvSpPr txBox="1">
              <a:spLocks noChangeArrowheads="1"/>
            </p:cNvSpPr>
            <p:nvPr/>
          </p:nvSpPr>
          <p:spPr bwMode="auto">
            <a:xfrm>
              <a:off x="4636589" y="2822544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PB</a:t>
              </a:r>
            </a:p>
          </p:txBody>
        </p:sp>
        <p:sp>
          <p:nvSpPr>
            <p:cNvPr id="36884" name="CaixaDeTexto 16"/>
            <p:cNvSpPr txBox="1">
              <a:spLocks noChangeArrowheads="1"/>
            </p:cNvSpPr>
            <p:nvPr/>
          </p:nvSpPr>
          <p:spPr bwMode="auto">
            <a:xfrm>
              <a:off x="4505423" y="292878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PE</a:t>
              </a:r>
            </a:p>
          </p:txBody>
        </p:sp>
        <p:sp>
          <p:nvSpPr>
            <p:cNvPr id="36885" name="CaixaDeTexto 17"/>
            <p:cNvSpPr txBox="1">
              <a:spLocks noChangeArrowheads="1"/>
            </p:cNvSpPr>
            <p:nvPr/>
          </p:nvSpPr>
          <p:spPr bwMode="auto">
            <a:xfrm>
              <a:off x="4640613" y="3079649"/>
              <a:ext cx="247184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AL</a:t>
              </a:r>
            </a:p>
          </p:txBody>
        </p:sp>
        <p:sp>
          <p:nvSpPr>
            <p:cNvPr id="36886" name="CaixaDeTexto 18"/>
            <p:cNvSpPr txBox="1">
              <a:spLocks noChangeArrowheads="1"/>
            </p:cNvSpPr>
            <p:nvPr/>
          </p:nvSpPr>
          <p:spPr bwMode="auto">
            <a:xfrm>
              <a:off x="4562599" y="3165367"/>
              <a:ext cx="251992" cy="15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400">
                  <a:solidFill>
                    <a:schemeClr val="bg1"/>
                  </a:solidFill>
                  <a:latin typeface="Arial" pitchFamily="34" charset="0"/>
                </a:rPr>
                <a:t>SE</a:t>
              </a:r>
            </a:p>
          </p:txBody>
        </p:sp>
        <p:sp>
          <p:nvSpPr>
            <p:cNvPr id="36887" name="CaixaDeTexto 19"/>
            <p:cNvSpPr txBox="1">
              <a:spLocks noChangeArrowheads="1"/>
            </p:cNvSpPr>
            <p:nvPr/>
          </p:nvSpPr>
          <p:spPr bwMode="auto">
            <a:xfrm>
              <a:off x="4135678" y="3266930"/>
              <a:ext cx="271228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pt-BR" sz="500">
                  <a:solidFill>
                    <a:schemeClr val="bg1"/>
                  </a:solidFill>
                  <a:latin typeface="Arial" pitchFamily="34" charset="0"/>
                </a:rPr>
                <a:t>BA</a:t>
              </a:r>
            </a:p>
          </p:txBody>
        </p:sp>
        <p:sp>
          <p:nvSpPr>
            <p:cNvPr id="118" name="CaixaDeTexto 117"/>
            <p:cNvSpPr txBox="1"/>
            <p:nvPr/>
          </p:nvSpPr>
          <p:spPr bwMode="auto">
            <a:xfrm>
              <a:off x="3883786" y="3903565"/>
              <a:ext cx="288034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MG</a:t>
              </a:r>
            </a:p>
          </p:txBody>
        </p:sp>
        <p:sp>
          <p:nvSpPr>
            <p:cNvPr id="119" name="CaixaDeTexto 21"/>
            <p:cNvSpPr txBox="1">
              <a:spLocks noChangeArrowheads="1"/>
            </p:cNvSpPr>
            <p:nvPr/>
          </p:nvSpPr>
          <p:spPr bwMode="auto">
            <a:xfrm>
              <a:off x="3498935" y="3129356"/>
              <a:ext cx="244465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PI</a:t>
              </a:r>
            </a:p>
          </p:txBody>
        </p:sp>
        <p:sp>
          <p:nvSpPr>
            <p:cNvPr id="120" name="CaixaDeTexto 22"/>
            <p:cNvSpPr txBox="1">
              <a:spLocks noChangeArrowheads="1"/>
            </p:cNvSpPr>
            <p:nvPr/>
          </p:nvSpPr>
          <p:spPr bwMode="auto">
            <a:xfrm>
              <a:off x="3374281" y="3687187"/>
              <a:ext cx="284403" cy="17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GO</a:t>
              </a:r>
            </a:p>
          </p:txBody>
        </p:sp>
        <p:sp>
          <p:nvSpPr>
            <p:cNvPr id="121" name="CaixaDeTexto 23"/>
            <p:cNvSpPr txBox="1">
              <a:spLocks noChangeArrowheads="1"/>
            </p:cNvSpPr>
            <p:nvPr/>
          </p:nvSpPr>
          <p:spPr bwMode="auto">
            <a:xfrm>
              <a:off x="2818788" y="3400767"/>
              <a:ext cx="275931" cy="168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MT</a:t>
              </a:r>
            </a:p>
          </p:txBody>
        </p:sp>
        <p:sp>
          <p:nvSpPr>
            <p:cNvPr id="122" name="CaixaDeTexto 24"/>
            <p:cNvSpPr txBox="1">
              <a:spLocks noChangeArrowheads="1"/>
            </p:cNvSpPr>
            <p:nvPr/>
          </p:nvSpPr>
          <p:spPr bwMode="auto">
            <a:xfrm>
              <a:off x="2944652" y="4132451"/>
              <a:ext cx="280772" cy="16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MS</a:t>
              </a:r>
            </a:p>
          </p:txBody>
        </p:sp>
        <p:sp>
          <p:nvSpPr>
            <p:cNvPr id="123" name="CaixaDeTexto 25"/>
            <p:cNvSpPr txBox="1">
              <a:spLocks noChangeArrowheads="1"/>
            </p:cNvSpPr>
            <p:nvPr/>
          </p:nvSpPr>
          <p:spPr bwMode="auto">
            <a:xfrm>
              <a:off x="3571548" y="3584626"/>
              <a:ext cx="235993" cy="137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</a:rPr>
                <a:t>DF</a:t>
              </a:r>
            </a:p>
          </p:txBody>
        </p:sp>
        <p:sp>
          <p:nvSpPr>
            <p:cNvPr id="124" name="CaixaDeTexto 123"/>
            <p:cNvSpPr txBox="1"/>
            <p:nvPr/>
          </p:nvSpPr>
          <p:spPr bwMode="auto">
            <a:xfrm>
              <a:off x="4272268" y="4037395"/>
              <a:ext cx="235994" cy="1375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ES</a:t>
              </a:r>
            </a:p>
          </p:txBody>
        </p:sp>
        <p:sp>
          <p:nvSpPr>
            <p:cNvPr id="125" name="CaixaDeTexto 124"/>
            <p:cNvSpPr txBox="1"/>
            <p:nvPr/>
          </p:nvSpPr>
          <p:spPr bwMode="auto">
            <a:xfrm>
              <a:off x="4066530" y="4346328"/>
              <a:ext cx="232363" cy="1388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RJ</a:t>
              </a:r>
            </a:p>
          </p:txBody>
        </p:sp>
        <p:sp>
          <p:nvSpPr>
            <p:cNvPr id="126" name="CaixaDeTexto 125"/>
            <p:cNvSpPr txBox="1"/>
            <p:nvPr/>
          </p:nvSpPr>
          <p:spPr bwMode="auto">
            <a:xfrm>
              <a:off x="3460208" y="4267531"/>
              <a:ext cx="271090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SP</a:t>
              </a:r>
            </a:p>
          </p:txBody>
        </p:sp>
        <p:sp>
          <p:nvSpPr>
            <p:cNvPr id="127" name="CaixaDeTexto 126"/>
            <p:cNvSpPr txBox="1"/>
            <p:nvPr/>
          </p:nvSpPr>
          <p:spPr bwMode="auto">
            <a:xfrm>
              <a:off x="3212111" y="4530187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PR</a:t>
              </a:r>
            </a:p>
          </p:txBody>
        </p:sp>
        <p:sp>
          <p:nvSpPr>
            <p:cNvPr id="128" name="CaixaDeTexto 127"/>
            <p:cNvSpPr txBox="1"/>
            <p:nvPr/>
          </p:nvSpPr>
          <p:spPr bwMode="auto">
            <a:xfrm>
              <a:off x="3371861" y="4829114"/>
              <a:ext cx="274721" cy="17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SC</a:t>
              </a:r>
            </a:p>
          </p:txBody>
        </p:sp>
        <p:sp>
          <p:nvSpPr>
            <p:cNvPr id="129" name="CaixaDeTexto 128"/>
            <p:cNvSpPr txBox="1"/>
            <p:nvPr/>
          </p:nvSpPr>
          <p:spPr bwMode="auto">
            <a:xfrm>
              <a:off x="3118924" y="5015475"/>
              <a:ext cx="274721" cy="1688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RS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upo 23"/>
          <p:cNvGrpSpPr>
            <a:grpSpLocks/>
          </p:cNvGrpSpPr>
          <p:nvPr/>
        </p:nvGrpSpPr>
        <p:grpSpPr bwMode="auto">
          <a:xfrm>
            <a:off x="3375025" y="3648075"/>
            <a:ext cx="2492375" cy="1943100"/>
            <a:chOff x="3374795" y="333500"/>
            <a:chExt cx="2493349" cy="1943371"/>
          </a:xfrm>
        </p:grpSpPr>
        <p:grpSp>
          <p:nvGrpSpPr>
            <p:cNvPr id="37927" name="Grupo 13"/>
            <p:cNvGrpSpPr>
              <a:grpSpLocks/>
            </p:cNvGrpSpPr>
            <p:nvPr/>
          </p:nvGrpSpPr>
          <p:grpSpPr bwMode="auto">
            <a:xfrm>
              <a:off x="3491880" y="620688"/>
              <a:ext cx="2376264" cy="1656183"/>
              <a:chOff x="3419872" y="116632"/>
              <a:chExt cx="4457038" cy="2892177"/>
            </a:xfrm>
          </p:grpSpPr>
          <p:pic>
            <p:nvPicPr>
              <p:cNvPr id="37929" name="Picture 6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6820"/>
              <a:stretch>
                <a:fillRect/>
              </a:stretch>
            </p:blipFill>
            <p:spPr bwMode="auto">
              <a:xfrm>
                <a:off x="3419872" y="2204864"/>
                <a:ext cx="4457038" cy="803945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30" name="Picture 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b="40031"/>
              <a:stretch>
                <a:fillRect/>
              </a:stretch>
            </p:blipFill>
            <p:spPr bwMode="auto">
              <a:xfrm>
                <a:off x="3419872" y="116632"/>
                <a:ext cx="4457038" cy="2079848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sp>
          <p:nvSpPr>
            <p:cNvPr id="48150" name="CaixaDeTexto 25"/>
            <p:cNvSpPr txBox="1">
              <a:spLocks noChangeArrowheads="1"/>
            </p:cNvSpPr>
            <p:nvPr/>
          </p:nvSpPr>
          <p:spPr bwMode="auto">
            <a:xfrm>
              <a:off x="3374795" y="333500"/>
              <a:ext cx="1116449" cy="27626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pitchFamily="34" charset="0"/>
                </a:rPr>
                <a:t>Infraestrutura</a:t>
              </a:r>
            </a:p>
          </p:txBody>
        </p:sp>
      </p:grpSp>
      <p:grpSp>
        <p:nvGrpSpPr>
          <p:cNvPr id="37891" name="Grupo 33"/>
          <p:cNvGrpSpPr>
            <a:grpSpLocks/>
          </p:cNvGrpSpPr>
          <p:nvPr/>
        </p:nvGrpSpPr>
        <p:grpSpPr bwMode="auto">
          <a:xfrm>
            <a:off x="3321050" y="992188"/>
            <a:ext cx="2879725" cy="1862137"/>
            <a:chOff x="3105590" y="2575535"/>
            <a:chExt cx="2546530" cy="1861580"/>
          </a:xfrm>
        </p:grpSpPr>
        <p:grpSp>
          <p:nvGrpSpPr>
            <p:cNvPr id="37923" name="Grupo 22"/>
            <p:cNvGrpSpPr>
              <a:grpSpLocks/>
            </p:cNvGrpSpPr>
            <p:nvPr/>
          </p:nvGrpSpPr>
          <p:grpSpPr bwMode="auto">
            <a:xfrm>
              <a:off x="3203848" y="2852938"/>
              <a:ext cx="2448272" cy="1584177"/>
              <a:chOff x="5148064" y="2708920"/>
              <a:chExt cx="3343928" cy="2162572"/>
            </a:xfrm>
          </p:grpSpPr>
          <p:pic>
            <p:nvPicPr>
              <p:cNvPr id="37925" name="Picture 9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77708"/>
              <a:stretch>
                <a:fillRect/>
              </a:stretch>
            </p:blipFill>
            <p:spPr bwMode="auto">
              <a:xfrm>
                <a:off x="5148064" y="4293096"/>
                <a:ext cx="3343928" cy="578396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26" name="Picture 9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b="38943"/>
              <a:stretch>
                <a:fillRect/>
              </a:stretch>
            </p:blipFill>
            <p:spPr bwMode="auto">
              <a:xfrm>
                <a:off x="5148064" y="2708920"/>
                <a:ext cx="3343928" cy="1584176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sp>
          <p:nvSpPr>
            <p:cNvPr id="37924" name="CaixaDeTexto 35"/>
            <p:cNvSpPr txBox="1">
              <a:spLocks noChangeArrowheads="1"/>
            </p:cNvSpPr>
            <p:nvPr/>
          </p:nvSpPr>
          <p:spPr bwMode="auto">
            <a:xfrm>
              <a:off x="3105590" y="2575535"/>
              <a:ext cx="1729507" cy="27614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BR" sz="1200">
                  <a:solidFill>
                    <a:srgbClr val="7F7F7F"/>
                  </a:solidFill>
                </a:rPr>
                <a:t>Economia e Finanças</a:t>
              </a:r>
            </a:p>
          </p:txBody>
        </p:sp>
      </p:grpSp>
      <p:grpSp>
        <p:nvGrpSpPr>
          <p:cNvPr id="37892" name="Grupo 38"/>
          <p:cNvGrpSpPr>
            <a:grpSpLocks/>
          </p:cNvGrpSpPr>
          <p:nvPr/>
        </p:nvGrpSpPr>
        <p:grpSpPr bwMode="auto">
          <a:xfrm>
            <a:off x="1076325" y="4006850"/>
            <a:ext cx="2549525" cy="1889125"/>
            <a:chOff x="438120" y="2546971"/>
            <a:chExt cx="2549704" cy="1890143"/>
          </a:xfrm>
        </p:grpSpPr>
        <p:grpSp>
          <p:nvGrpSpPr>
            <p:cNvPr id="37919" name="Grupo 19"/>
            <p:cNvGrpSpPr>
              <a:grpSpLocks/>
            </p:cNvGrpSpPr>
            <p:nvPr/>
          </p:nvGrpSpPr>
          <p:grpSpPr bwMode="auto">
            <a:xfrm>
              <a:off x="539552" y="2852937"/>
              <a:ext cx="2448272" cy="1584177"/>
              <a:chOff x="467544" y="2420888"/>
              <a:chExt cx="3815767" cy="2445842"/>
            </a:xfrm>
          </p:grpSpPr>
          <p:pic>
            <p:nvPicPr>
              <p:cNvPr id="37921" name="Picture 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b="38974"/>
              <a:stretch>
                <a:fillRect/>
              </a:stretch>
            </p:blipFill>
            <p:spPr bwMode="auto">
              <a:xfrm>
                <a:off x="467544" y="2420888"/>
                <a:ext cx="3815767" cy="180020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22" name="Picture 8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t="78113"/>
              <a:stretch>
                <a:fillRect/>
              </a:stretch>
            </p:blipFill>
            <p:spPr bwMode="auto">
              <a:xfrm>
                <a:off x="467544" y="4221088"/>
                <a:ext cx="3815767" cy="645642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sp>
          <p:nvSpPr>
            <p:cNvPr id="37920" name="CaixaDeTexto 33"/>
            <p:cNvSpPr txBox="1">
              <a:spLocks noChangeArrowheads="1"/>
            </p:cNvSpPr>
            <p:nvPr/>
          </p:nvSpPr>
          <p:spPr bwMode="auto">
            <a:xfrm>
              <a:off x="438120" y="2546971"/>
              <a:ext cx="2429046" cy="27637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BR" sz="1200">
                  <a:solidFill>
                    <a:srgbClr val="7F7F7F"/>
                  </a:solidFill>
                </a:rPr>
                <a:t>Logística e Áreas de Influência</a:t>
              </a:r>
            </a:p>
          </p:txBody>
        </p:sp>
      </p:grpSp>
      <p:sp>
        <p:nvSpPr>
          <p:cNvPr id="37893" name="Título 34"/>
          <p:cNvSpPr>
            <a:spLocks noGrp="1"/>
          </p:cNvSpPr>
          <p:nvPr>
            <p:ph type="title"/>
          </p:nvPr>
        </p:nvSpPr>
        <p:spPr>
          <a:xfrm>
            <a:off x="827088" y="549275"/>
            <a:ext cx="2016125" cy="273050"/>
          </a:xfrm>
        </p:spPr>
        <p:txBody>
          <a:bodyPr/>
          <a:lstStyle/>
          <a:p>
            <a:pPr eaLnBrk="1" hangingPunct="1"/>
            <a:r>
              <a:rPr lang="pt-BR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ÁREAS TEMÁTICAS</a:t>
            </a:r>
          </a:p>
        </p:txBody>
      </p:sp>
      <p:sp>
        <p:nvSpPr>
          <p:cNvPr id="2" name="Forma livre 1"/>
          <p:cNvSpPr/>
          <p:nvPr/>
        </p:nvSpPr>
        <p:spPr>
          <a:xfrm>
            <a:off x="2843213" y="692150"/>
            <a:ext cx="6300787" cy="46038"/>
          </a:xfrm>
          <a:custGeom>
            <a:avLst/>
            <a:gdLst>
              <a:gd name="connsiteX0" fmla="*/ 0 w 5921405"/>
              <a:gd name="connsiteY0" fmla="*/ 0 h 0"/>
              <a:gd name="connsiteX1" fmla="*/ 5921405 w 592140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921405">
                <a:moveTo>
                  <a:pt x="0" y="0"/>
                </a:moveTo>
                <a:lnTo>
                  <a:pt x="5921405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37895" name="Grupo 16"/>
          <p:cNvGrpSpPr>
            <a:grpSpLocks/>
          </p:cNvGrpSpPr>
          <p:nvPr/>
        </p:nvGrpSpPr>
        <p:grpSpPr bwMode="auto">
          <a:xfrm>
            <a:off x="827088" y="1254125"/>
            <a:ext cx="2870200" cy="2147888"/>
            <a:chOff x="334092" y="200168"/>
            <a:chExt cx="2869756" cy="2148712"/>
          </a:xfrm>
        </p:grpSpPr>
        <p:grpSp>
          <p:nvGrpSpPr>
            <p:cNvPr id="37913" name="Grupo 10"/>
            <p:cNvGrpSpPr>
              <a:grpSpLocks/>
            </p:cNvGrpSpPr>
            <p:nvPr/>
          </p:nvGrpSpPr>
          <p:grpSpPr bwMode="auto">
            <a:xfrm>
              <a:off x="539552" y="476672"/>
              <a:ext cx="2664296" cy="1872208"/>
              <a:chOff x="1403648" y="404664"/>
              <a:chExt cx="2450039" cy="1662534"/>
            </a:xfrm>
          </p:grpSpPr>
          <p:pic>
            <p:nvPicPr>
              <p:cNvPr id="37915" name="Picture 3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22221" b="36296"/>
              <a:stretch>
                <a:fillRect/>
              </a:stretch>
            </p:blipFill>
            <p:spPr bwMode="auto">
              <a:xfrm>
                <a:off x="1475656" y="1268760"/>
                <a:ext cx="1008112" cy="798438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16" name="Picture 4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2483768" y="1052736"/>
                <a:ext cx="1311465" cy="864096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17" name="Picture 5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2699792" y="404664"/>
                <a:ext cx="1153895" cy="69404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18" name="Picture 2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 l="40152" t="15451" r="11545" b="40198"/>
              <a:stretch>
                <a:fillRect/>
              </a:stretch>
            </p:blipFill>
            <p:spPr bwMode="auto">
              <a:xfrm>
                <a:off x="1403648" y="404664"/>
                <a:ext cx="1205086" cy="857217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sp>
          <p:nvSpPr>
            <p:cNvPr id="36" name="CaixaDeTexto 35"/>
            <p:cNvSpPr txBox="1"/>
            <p:nvPr/>
          </p:nvSpPr>
          <p:spPr>
            <a:xfrm>
              <a:off x="334092" y="200168"/>
              <a:ext cx="838070" cy="276331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pitchFamily="34" charset="0"/>
                </a:rPr>
                <a:t>Gestão</a:t>
              </a:r>
            </a:p>
          </p:txBody>
        </p:sp>
      </p:grpSp>
      <p:grpSp>
        <p:nvGrpSpPr>
          <p:cNvPr id="11" name="Grupo 28"/>
          <p:cNvGrpSpPr>
            <a:grpSpLocks/>
          </p:cNvGrpSpPr>
          <p:nvPr/>
        </p:nvGrpSpPr>
        <p:grpSpPr bwMode="auto">
          <a:xfrm>
            <a:off x="5969433" y="1560640"/>
            <a:ext cx="2393317" cy="1939898"/>
            <a:chOff x="6012160" y="343627"/>
            <a:chExt cx="2393091" cy="1940342"/>
          </a:xfrm>
          <a:noFill/>
        </p:grpSpPr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6012160" y="620689"/>
              <a:ext cx="2304256" cy="1663280"/>
              <a:chOff x="5318404" y="2348880"/>
              <a:chExt cx="3825596" cy="2455367"/>
            </a:xfrm>
            <a:grpFill/>
          </p:grpSpPr>
          <p:pic>
            <p:nvPicPr>
              <p:cNvPr id="111634" name="Picture 7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/>
                </a:extLst>
              </a:blip>
              <a:srcRect t="77863"/>
              <a:stretch>
                <a:fillRect/>
              </a:stretch>
            </p:blipFill>
            <p:spPr bwMode="auto">
              <a:xfrm>
                <a:off x="5318404" y="4149080"/>
                <a:ext cx="3825596" cy="655167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</p:pic>
          <p:pic>
            <p:nvPicPr>
              <p:cNvPr id="111635" name="Picture 7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/>
                </a:extLst>
              </a:blip>
              <a:srcRect b="39171"/>
              <a:stretch>
                <a:fillRect/>
              </a:stretch>
            </p:blipFill>
            <p:spPr bwMode="auto">
              <a:xfrm>
                <a:off x="5318404" y="2348880"/>
                <a:ext cx="3825596" cy="1800200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</p:pic>
        </p:grpSp>
        <p:sp>
          <p:nvSpPr>
            <p:cNvPr id="31" name="CaixaDeTexto 30"/>
            <p:cNvSpPr txBox="1"/>
            <p:nvPr/>
          </p:nvSpPr>
          <p:spPr>
            <a:xfrm>
              <a:off x="6677371" y="343627"/>
              <a:ext cx="1727880" cy="277062"/>
            </a:xfrm>
            <a:prstGeom prst="rect">
              <a:avLst/>
            </a:prstGeom>
            <a:grpFill/>
            <a:ln w="38100">
              <a:noFill/>
            </a:ln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pitchFamily="34" charset="0"/>
                </a:rPr>
                <a:t>Operações Portuárias</a:t>
              </a:r>
            </a:p>
          </p:txBody>
        </p:sp>
      </p:grpSp>
      <p:grpSp>
        <p:nvGrpSpPr>
          <p:cNvPr id="37897" name="Grupo 11"/>
          <p:cNvGrpSpPr>
            <a:grpSpLocks/>
          </p:cNvGrpSpPr>
          <p:nvPr/>
        </p:nvGrpSpPr>
        <p:grpSpPr bwMode="auto">
          <a:xfrm>
            <a:off x="5600700" y="3935413"/>
            <a:ext cx="2538413" cy="1935162"/>
            <a:chOff x="5940152" y="2573647"/>
            <a:chExt cx="2538783" cy="1935478"/>
          </a:xfrm>
        </p:grpSpPr>
        <p:grpSp>
          <p:nvGrpSpPr>
            <p:cNvPr id="37909" name="Grupo 25"/>
            <p:cNvGrpSpPr>
              <a:grpSpLocks/>
            </p:cNvGrpSpPr>
            <p:nvPr/>
          </p:nvGrpSpPr>
          <p:grpSpPr bwMode="auto">
            <a:xfrm>
              <a:off x="5940152" y="2852939"/>
              <a:ext cx="2448271" cy="1656186"/>
              <a:chOff x="4716016" y="3140968"/>
              <a:chExt cx="3730905" cy="2373834"/>
            </a:xfrm>
          </p:grpSpPr>
          <p:pic>
            <p:nvPicPr>
              <p:cNvPr id="37911" name="Picture 1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 t="77565"/>
              <a:stretch>
                <a:fillRect/>
              </a:stretch>
            </p:blipFill>
            <p:spPr bwMode="auto">
              <a:xfrm>
                <a:off x="4716016" y="4869160"/>
                <a:ext cx="3730905" cy="645642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pic>
            <p:nvPicPr>
              <p:cNvPr id="37912" name="Picture 1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 b="39949"/>
              <a:stretch>
                <a:fillRect/>
              </a:stretch>
            </p:blipFill>
            <p:spPr bwMode="auto">
              <a:xfrm>
                <a:off x="4716016" y="3140968"/>
                <a:ext cx="3730905" cy="1728192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</p:spPr>
          </p:pic>
        </p:grpSp>
        <p:sp>
          <p:nvSpPr>
            <p:cNvPr id="14" name="CaixaDeTexto 13"/>
            <p:cNvSpPr txBox="1"/>
            <p:nvPr/>
          </p:nvSpPr>
          <p:spPr>
            <a:xfrm>
              <a:off x="6533964" y="2573647"/>
              <a:ext cx="1944971" cy="276270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+mn-ea"/>
                  <a:cs typeface="Arial" pitchFamily="34" charset="0"/>
                </a:rPr>
                <a:t>Meio Ambiente</a:t>
              </a:r>
            </a:p>
          </p:txBody>
        </p:sp>
      </p:grpSp>
      <p:sp>
        <p:nvSpPr>
          <p:cNvPr id="37898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D2FEBEA2-88D2-4BEE-8EE4-C4479B51D8FD}" type="slidenum">
              <a:rPr lang="pt-BR" sz="1200">
                <a:solidFill>
                  <a:srgbClr val="898989"/>
                </a:solidFill>
              </a:rPr>
              <a:pPr algn="r" eaLnBrk="1" hangingPunct="1"/>
              <a:t>32</a:t>
            </a:fld>
            <a:endParaRPr lang="pt-BR" sz="1200">
              <a:solidFill>
                <a:srgbClr val="898989"/>
              </a:solidFill>
            </a:endParaRPr>
          </a:p>
        </p:txBody>
      </p:sp>
      <p:grpSp>
        <p:nvGrpSpPr>
          <p:cNvPr id="16" name="Grupo 46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37901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37903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37906" name="Imagem 76"/>
                <p:cNvPicPr>
                  <a:picLocks noChangeAspect="1"/>
                </p:cNvPicPr>
                <p:nvPr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60" name="Conector reto 59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1" name="Retângulo 60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54" name="Retângulo 53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7905" name="Imagem 75"/>
              <p:cNvPicPr>
                <a:picLocks noChangeAspect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" name="Retângulo 50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37900" name="CaixaDeTexto 61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3"/>
          <p:cNvSpPr>
            <a:spLocks noGrp="1"/>
          </p:cNvSpPr>
          <p:nvPr>
            <p:ph type="title"/>
          </p:nvPr>
        </p:nvSpPr>
        <p:spPr>
          <a:xfrm>
            <a:off x="971550" y="476250"/>
            <a:ext cx="3302000" cy="777875"/>
          </a:xfrm>
        </p:spPr>
        <p:txBody>
          <a:bodyPr/>
          <a:lstStyle/>
          <a:p>
            <a:pPr algn="l" eaLnBrk="1" hangingPunct="1"/>
            <a:r>
              <a:rPr lang="en-US" sz="1600" b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MUDANÇAS NO SEGMENTO OPERAÇÃO</a:t>
            </a:r>
            <a:endParaRPr lang="pt-BR" sz="1600" smtClean="0">
              <a:solidFill>
                <a:srgbClr val="C00000"/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3857625" y="857250"/>
            <a:ext cx="5538788" cy="793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6" name="CaixaDeTexto 1"/>
          <p:cNvSpPr txBox="1">
            <a:spLocks noChangeArrowheads="1"/>
          </p:cNvSpPr>
          <p:nvPr/>
        </p:nvSpPr>
        <p:spPr bwMode="auto">
          <a:xfrm>
            <a:off x="982663" y="1844675"/>
            <a:ext cx="7477125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Maior abertura para INVESTIMENTOS PRIVADOS</a:t>
            </a:r>
          </a:p>
          <a:p>
            <a:pPr eaLnBrk="1" hangingPunct="1"/>
            <a:endParaRPr lang="pt-BR" sz="1500" b="1">
              <a:solidFill>
                <a:srgbClr val="7F7F7F"/>
              </a:solidFill>
            </a:endParaRPr>
          </a:p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Simplificação do PROCESSO DE ARRENDAMENTO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Possibilidade de licitação por Leilão, com inversão de fases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Possibilidade de licitações com apenas o Termo de Referência para estudos ambientais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Padronização das informações para os órgãos de controle</a:t>
            </a:r>
          </a:p>
          <a:p>
            <a:pPr eaLnBrk="1" hangingPunct="1"/>
            <a:endParaRPr lang="pt-BR" sz="1500" b="1">
              <a:solidFill>
                <a:srgbClr val="7F7F7F"/>
              </a:solidFill>
            </a:endParaRPr>
          </a:p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INSTALAÇÕES PORTUÁRIAS DE USO PRIVADO (TUP, ETC, IP4 e IPT):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Movimentação de qualquer tipo de carga</a:t>
            </a:r>
          </a:p>
          <a:p>
            <a:pPr marL="479425" lvl="1" eaLnBrk="1" hangingPunct="1"/>
            <a:r>
              <a:rPr lang="en-US" sz="1500">
                <a:solidFill>
                  <a:srgbClr val="7F7F7F"/>
                </a:solidFill>
              </a:rPr>
              <a:t>Localização fora do Porto Organizado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FIM da diferenciação de </a:t>
            </a:r>
            <a:r>
              <a:rPr lang="pt-BR" sz="1500" b="1">
                <a:solidFill>
                  <a:srgbClr val="7F7F7F"/>
                </a:solidFill>
              </a:rPr>
              <a:t>PROPRIEDADE DA CARGA</a:t>
            </a:r>
            <a:r>
              <a:rPr lang="pt-BR" sz="1500">
                <a:solidFill>
                  <a:srgbClr val="7F7F7F"/>
                </a:solidFill>
              </a:rPr>
              <a:t> 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(Carga Própria e de Terceiros) → serviço x bem público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Possibilidade de licitações com apenas o Termo de Referência para estudos ambientais</a:t>
            </a:r>
            <a:endParaRPr lang="pt-BR" sz="1500" b="1">
              <a:solidFill>
                <a:srgbClr val="7F7F7F"/>
              </a:solidFill>
            </a:endParaRPr>
          </a:p>
        </p:txBody>
      </p:sp>
      <p:grpSp>
        <p:nvGrpSpPr>
          <p:cNvPr id="2" name="Grupo 26"/>
          <p:cNvGrpSpPr>
            <a:grpSpLocks/>
          </p:cNvGrpSpPr>
          <p:nvPr/>
        </p:nvGrpSpPr>
        <p:grpSpPr bwMode="auto">
          <a:xfrm>
            <a:off x="-252413" y="6248400"/>
            <a:ext cx="8964613" cy="508000"/>
            <a:chOff x="0" y="6093296"/>
            <a:chExt cx="8964488" cy="507594"/>
          </a:xfrm>
        </p:grpSpPr>
        <p:grpSp>
          <p:nvGrpSpPr>
            <p:cNvPr id="38920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38922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38925" name="Imagem 76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38" name="Conector reto 37"/>
                <p:cNvCxnSpPr/>
                <p:nvPr/>
              </p:nvCxnSpPr>
              <p:spPr>
                <a:xfrm>
                  <a:off x="2120871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Retângulo 38"/>
                <p:cNvSpPr/>
                <p:nvPr/>
              </p:nvSpPr>
              <p:spPr>
                <a:xfrm>
                  <a:off x="0" y="6423232"/>
                  <a:ext cx="2120871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34" name="Retângulo 33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8924" name="Imagem 75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0" name="Retângulo 29"/>
            <p:cNvSpPr/>
            <p:nvPr/>
          </p:nvSpPr>
          <p:spPr>
            <a:xfrm>
              <a:off x="7956440" y="6405784"/>
              <a:ext cx="109535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38918" name="CaixaDeTexto 39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38919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056B2675-3CEF-425F-81CA-8DBFD4B71969}" type="slidenum">
              <a:rPr lang="pt-BR" sz="1200">
                <a:solidFill>
                  <a:srgbClr val="898989"/>
                </a:solidFill>
              </a:rPr>
              <a:pPr algn="r" eaLnBrk="1" hangingPunct="1"/>
              <a:t>33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aixaDeTexto 1"/>
          <p:cNvSpPr txBox="1">
            <a:spLocks noChangeArrowheads="1"/>
          </p:cNvSpPr>
          <p:nvPr/>
        </p:nvSpPr>
        <p:spPr bwMode="auto">
          <a:xfrm>
            <a:off x="1003300" y="1312863"/>
            <a:ext cx="721518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CHAMADA PÚBLICA PARA AUTORIZAÇÕES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Processo de autorização transparente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Analisar e manifestar a possibilidade ou não de se implantar a totalidade ou apenas alguns dos  projetos pleiteados 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Processo seletivo de projetos</a:t>
            </a:r>
          </a:p>
          <a:p>
            <a:pPr marL="479425" lvl="1" eaLnBrk="1" hangingPunct="1"/>
            <a:endParaRPr lang="pt-BR" sz="1500" b="1">
              <a:solidFill>
                <a:srgbClr val="7F7F7F"/>
              </a:solidFill>
            </a:endParaRPr>
          </a:p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CRITÉRIO DE LICITAÇÃO DE ARRENDAMENTOS E CONCESSÕES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Maior movimentação com a menor tarifa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Fim da cobrança de valores de outorgas</a:t>
            </a:r>
          </a:p>
          <a:p>
            <a:pPr marL="479425" lvl="1" eaLnBrk="1" hangingPunct="1"/>
            <a:endParaRPr lang="pt-BR" sz="1500" b="1">
              <a:solidFill>
                <a:srgbClr val="7F7F7F"/>
              </a:solidFill>
            </a:endParaRPr>
          </a:p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CONCESSÃO DE PORTOS NOVOS E PORTOS JÁ EXISTENTES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Todo ou em Parte</a:t>
            </a:r>
          </a:p>
          <a:p>
            <a:pPr marL="479425" lvl="1" eaLnBrk="1" hangingPunct="1"/>
            <a:endParaRPr lang="pt-BR" sz="1500" b="1">
              <a:solidFill>
                <a:srgbClr val="7F7F7F"/>
              </a:solidFill>
            </a:endParaRPr>
          </a:p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ARRENDAMENTOS e CONCESSÕES</a:t>
            </a:r>
          </a:p>
          <a:p>
            <a:pPr marL="479425" lvl="1" eaLnBrk="1" hangingPunct="1"/>
            <a:r>
              <a:rPr lang="pt-BR" sz="1500">
                <a:solidFill>
                  <a:srgbClr val="7F7F7F"/>
                </a:solidFill>
              </a:rPr>
              <a:t>Prazo de até 25 anos, renováveis por igual período</a:t>
            </a:r>
          </a:p>
          <a:p>
            <a:pPr marL="479425" lvl="1" eaLnBrk="1" hangingPunct="1"/>
            <a:endParaRPr lang="pt-BR" sz="1500">
              <a:solidFill>
                <a:srgbClr val="7F7F7F"/>
              </a:solidFill>
            </a:endParaRPr>
          </a:p>
          <a:p>
            <a:pPr eaLnBrk="1" hangingPunct="1"/>
            <a:r>
              <a:rPr lang="pt-BR" sz="1500" b="1">
                <a:solidFill>
                  <a:srgbClr val="7F7F7F"/>
                </a:solidFill>
              </a:rPr>
              <a:t>AUTORIZAÇÕES</a:t>
            </a:r>
          </a:p>
          <a:p>
            <a:pPr marL="446088" lvl="2" eaLnBrk="1" hangingPunct="1"/>
            <a:r>
              <a:rPr lang="pt-BR" sz="1500">
                <a:solidFill>
                  <a:srgbClr val="7F7F7F"/>
                </a:solidFill>
              </a:rPr>
              <a:t>Prazo de até 25 anos, renováveis por igual período sucessivamente</a:t>
            </a:r>
          </a:p>
          <a:p>
            <a:pPr marL="446088" lvl="2" eaLnBrk="1" hangingPunct="1"/>
            <a:r>
              <a:rPr lang="pt-BR" sz="1500">
                <a:solidFill>
                  <a:srgbClr val="7F7F7F"/>
                </a:solidFill>
              </a:rPr>
              <a:t>A prorrogação dependerá da promoção dos investimentos necessários para expansão e modernização das instalações portuárias </a:t>
            </a:r>
          </a:p>
        </p:txBody>
      </p:sp>
      <p:sp>
        <p:nvSpPr>
          <p:cNvPr id="39939" name="Título 3"/>
          <p:cNvSpPr>
            <a:spLocks noGrp="1"/>
          </p:cNvSpPr>
          <p:nvPr>
            <p:ph type="title"/>
          </p:nvPr>
        </p:nvSpPr>
        <p:spPr>
          <a:xfrm>
            <a:off x="971550" y="476250"/>
            <a:ext cx="3302000" cy="777875"/>
          </a:xfrm>
        </p:spPr>
        <p:txBody>
          <a:bodyPr/>
          <a:lstStyle/>
          <a:p>
            <a:pPr algn="l" eaLnBrk="1" hangingPunct="1"/>
            <a:r>
              <a:rPr lang="en-US" sz="1600" b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MUDANÇAS NO SEGMENTO OPERAÇÃO</a:t>
            </a:r>
            <a:endParaRPr lang="pt-BR" sz="1600" smtClean="0">
              <a:solidFill>
                <a:srgbClr val="C00000"/>
              </a:solidFill>
            </a:endParaRPr>
          </a:p>
        </p:txBody>
      </p:sp>
      <p:cxnSp>
        <p:nvCxnSpPr>
          <p:cNvPr id="17" name="Conector reto 16"/>
          <p:cNvCxnSpPr/>
          <p:nvPr/>
        </p:nvCxnSpPr>
        <p:spPr>
          <a:xfrm>
            <a:off x="3857625" y="857250"/>
            <a:ext cx="5538788" cy="793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o 17"/>
          <p:cNvGrpSpPr>
            <a:grpSpLocks/>
          </p:cNvGrpSpPr>
          <p:nvPr/>
        </p:nvGrpSpPr>
        <p:grpSpPr bwMode="auto">
          <a:xfrm>
            <a:off x="-252413" y="6248400"/>
            <a:ext cx="8964613" cy="508000"/>
            <a:chOff x="0" y="6093296"/>
            <a:chExt cx="8964488" cy="507594"/>
          </a:xfrm>
        </p:grpSpPr>
        <p:grpSp>
          <p:nvGrpSpPr>
            <p:cNvPr id="39944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39946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39949" name="Imagem 76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27" name="Conector reto 26"/>
                <p:cNvCxnSpPr/>
                <p:nvPr/>
              </p:nvCxnSpPr>
              <p:spPr>
                <a:xfrm>
                  <a:off x="2120871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tângulo 27"/>
                <p:cNvSpPr/>
                <p:nvPr/>
              </p:nvSpPr>
              <p:spPr>
                <a:xfrm>
                  <a:off x="0" y="6423232"/>
                  <a:ext cx="2120871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23" name="Retângulo 22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39948" name="Imagem 75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0" name="Retângulo 19"/>
            <p:cNvSpPr/>
            <p:nvPr/>
          </p:nvSpPr>
          <p:spPr>
            <a:xfrm>
              <a:off x="7956440" y="6405784"/>
              <a:ext cx="109535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39942" name="CaixaDeTexto 29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39943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2CD11002-6D36-4101-B46B-75104186C2B0}" type="slidenum">
              <a:rPr lang="pt-BR" sz="1200">
                <a:solidFill>
                  <a:srgbClr val="898989"/>
                </a:solidFill>
              </a:rPr>
              <a:pPr algn="r" eaLnBrk="1" hangingPunct="1"/>
              <a:t>34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/>
          </p:cNvSpPr>
          <p:nvPr/>
        </p:nvSpPr>
        <p:spPr bwMode="auto">
          <a:xfrm rot="5400000">
            <a:off x="1393825" y="-889000"/>
            <a:ext cx="6370638" cy="9158288"/>
          </a:xfrm>
          <a:prstGeom prst="rect">
            <a:avLst/>
          </a:prstGeom>
          <a:gradFill rotWithShape="0">
            <a:gsLst>
              <a:gs pos="0">
                <a:srgbClr val="CAE1FF">
                  <a:alpha val="0"/>
                </a:srgbClr>
              </a:gs>
              <a:gs pos="100000">
                <a:srgbClr val="CAE1FF">
                  <a:alpha val="79999"/>
                </a:srgbClr>
              </a:gs>
            </a:gsLst>
            <a:lin ang="5400000" scaled="1"/>
          </a:gra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endParaRPr lang="en-US"/>
          </a:p>
        </p:txBody>
      </p:sp>
      <p:grpSp>
        <p:nvGrpSpPr>
          <p:cNvPr id="40963" name="Group 38"/>
          <p:cNvGrpSpPr>
            <a:grpSpLocks/>
          </p:cNvGrpSpPr>
          <p:nvPr/>
        </p:nvGrpSpPr>
        <p:grpSpPr bwMode="auto">
          <a:xfrm>
            <a:off x="182563" y="706438"/>
            <a:ext cx="5321300" cy="3589337"/>
            <a:chOff x="0" y="0"/>
            <a:chExt cx="6264" cy="4176"/>
          </a:xfrm>
        </p:grpSpPr>
        <p:pic>
          <p:nvPicPr>
            <p:cNvPr id="4099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6264" cy="417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grpSp>
          <p:nvGrpSpPr>
            <p:cNvPr id="40995" name="Group 20"/>
            <p:cNvGrpSpPr>
              <a:grpSpLocks/>
            </p:cNvGrpSpPr>
            <p:nvPr/>
          </p:nvGrpSpPr>
          <p:grpSpPr bwMode="auto">
            <a:xfrm>
              <a:off x="1234" y="601"/>
              <a:ext cx="3345" cy="1018"/>
              <a:chOff x="0" y="0"/>
              <a:chExt cx="3345" cy="1017"/>
            </a:xfrm>
          </p:grpSpPr>
          <p:grpSp>
            <p:nvGrpSpPr>
              <p:cNvPr id="41013" name="Group 7"/>
              <p:cNvGrpSpPr>
                <a:grpSpLocks/>
              </p:cNvGrpSpPr>
              <p:nvPr/>
            </p:nvGrpSpPr>
            <p:grpSpPr bwMode="auto">
              <a:xfrm>
                <a:off x="1752" y="111"/>
                <a:ext cx="465" cy="346"/>
                <a:chOff x="0" y="0"/>
                <a:chExt cx="465" cy="345"/>
              </a:xfrm>
            </p:grpSpPr>
            <p:sp>
              <p:nvSpPr>
                <p:cNvPr id="67" name="Oval 5"/>
                <p:cNvSpPr>
                  <a:spLocks/>
                </p:cNvSpPr>
                <p:nvPr/>
              </p:nvSpPr>
              <p:spPr bwMode="auto">
                <a:xfrm rot="-883034">
                  <a:off x="25" y="47"/>
                  <a:ext cx="415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68" name="Oval 6"/>
                <p:cNvSpPr>
                  <a:spLocks/>
                </p:cNvSpPr>
                <p:nvPr/>
              </p:nvSpPr>
              <p:spPr bwMode="auto">
                <a:xfrm rot="-883034">
                  <a:off x="152" y="119"/>
                  <a:ext cx="159" cy="98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</p:grpSp>
          <p:grpSp>
            <p:nvGrpSpPr>
              <p:cNvPr id="41014" name="Group 10"/>
              <p:cNvGrpSpPr>
                <a:grpSpLocks/>
              </p:cNvGrpSpPr>
              <p:nvPr/>
            </p:nvGrpSpPr>
            <p:grpSpPr bwMode="auto">
              <a:xfrm>
                <a:off x="832" y="175"/>
                <a:ext cx="465" cy="346"/>
                <a:chOff x="0" y="0"/>
                <a:chExt cx="465" cy="345"/>
              </a:xfrm>
            </p:grpSpPr>
            <p:sp>
              <p:nvSpPr>
                <p:cNvPr id="65" name="Oval 8"/>
                <p:cNvSpPr>
                  <a:spLocks/>
                </p:cNvSpPr>
                <p:nvPr/>
              </p:nvSpPr>
              <p:spPr bwMode="auto">
                <a:xfrm rot="-883034">
                  <a:off x="20" y="47"/>
                  <a:ext cx="420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66" name="Oval 9"/>
                <p:cNvSpPr>
                  <a:spLocks/>
                </p:cNvSpPr>
                <p:nvPr/>
              </p:nvSpPr>
              <p:spPr bwMode="auto">
                <a:xfrm rot="-883034">
                  <a:off x="147" y="121"/>
                  <a:ext cx="164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</p:grpSp>
          <p:grpSp>
            <p:nvGrpSpPr>
              <p:cNvPr id="41015" name="Group 13"/>
              <p:cNvGrpSpPr>
                <a:grpSpLocks/>
              </p:cNvGrpSpPr>
              <p:nvPr/>
            </p:nvGrpSpPr>
            <p:grpSpPr bwMode="auto">
              <a:xfrm>
                <a:off x="0" y="672"/>
                <a:ext cx="465" cy="345"/>
                <a:chOff x="0" y="0"/>
                <a:chExt cx="465" cy="345"/>
              </a:xfrm>
            </p:grpSpPr>
            <p:sp>
              <p:nvSpPr>
                <p:cNvPr id="63" name="Oval 11"/>
                <p:cNvSpPr>
                  <a:spLocks/>
                </p:cNvSpPr>
                <p:nvPr/>
              </p:nvSpPr>
              <p:spPr bwMode="auto">
                <a:xfrm rot="-883034">
                  <a:off x="24" y="52"/>
                  <a:ext cx="417" cy="24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64" name="Oval 12"/>
                <p:cNvSpPr>
                  <a:spLocks/>
                </p:cNvSpPr>
                <p:nvPr/>
              </p:nvSpPr>
              <p:spPr bwMode="auto">
                <a:xfrm rot="-883034">
                  <a:off x="151" y="124"/>
                  <a:ext cx="161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</p:grpSp>
          <p:grpSp>
            <p:nvGrpSpPr>
              <p:cNvPr id="41016" name="Group 16"/>
              <p:cNvGrpSpPr>
                <a:grpSpLocks/>
              </p:cNvGrpSpPr>
              <p:nvPr/>
            </p:nvGrpSpPr>
            <p:grpSpPr bwMode="auto">
              <a:xfrm>
                <a:off x="2880" y="0"/>
                <a:ext cx="465" cy="345"/>
                <a:chOff x="0" y="0"/>
                <a:chExt cx="465" cy="345"/>
              </a:xfrm>
            </p:grpSpPr>
            <p:sp>
              <p:nvSpPr>
                <p:cNvPr id="61" name="Oval 14"/>
                <p:cNvSpPr>
                  <a:spLocks/>
                </p:cNvSpPr>
                <p:nvPr/>
              </p:nvSpPr>
              <p:spPr bwMode="auto">
                <a:xfrm rot="-883034">
                  <a:off x="22" y="44"/>
                  <a:ext cx="419" cy="2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62" name="Oval 15"/>
                <p:cNvSpPr>
                  <a:spLocks/>
                </p:cNvSpPr>
                <p:nvPr/>
              </p:nvSpPr>
              <p:spPr bwMode="auto">
                <a:xfrm rot="-883034">
                  <a:off x="149" y="121"/>
                  <a:ext cx="163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</p:grpSp>
          <p:grpSp>
            <p:nvGrpSpPr>
              <p:cNvPr id="41017" name="Group 19"/>
              <p:cNvGrpSpPr>
                <a:grpSpLocks/>
              </p:cNvGrpSpPr>
              <p:nvPr/>
            </p:nvGrpSpPr>
            <p:grpSpPr bwMode="auto">
              <a:xfrm>
                <a:off x="2712" y="72"/>
                <a:ext cx="465" cy="345"/>
                <a:chOff x="0" y="0"/>
                <a:chExt cx="465" cy="345"/>
              </a:xfrm>
            </p:grpSpPr>
            <p:sp>
              <p:nvSpPr>
                <p:cNvPr id="59" name="Oval 17"/>
                <p:cNvSpPr>
                  <a:spLocks/>
                </p:cNvSpPr>
                <p:nvPr/>
              </p:nvSpPr>
              <p:spPr bwMode="auto">
                <a:xfrm rot="-883034">
                  <a:off x="18" y="44"/>
                  <a:ext cx="420" cy="247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60" name="Oval 18"/>
                <p:cNvSpPr>
                  <a:spLocks/>
                </p:cNvSpPr>
                <p:nvPr/>
              </p:nvSpPr>
              <p:spPr bwMode="auto">
                <a:xfrm rot="-883034">
                  <a:off x="147" y="121"/>
                  <a:ext cx="164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n-ea"/>
                    <a:cs typeface="Arial" charset="0"/>
                  </a:endParaRPr>
                </a:p>
              </p:txBody>
            </p:sp>
          </p:grpSp>
        </p:grpSp>
        <p:grpSp>
          <p:nvGrpSpPr>
            <p:cNvPr id="40996" name="Group 23"/>
            <p:cNvGrpSpPr>
              <a:grpSpLocks/>
            </p:cNvGrpSpPr>
            <p:nvPr/>
          </p:nvGrpSpPr>
          <p:grpSpPr bwMode="auto">
            <a:xfrm>
              <a:off x="3754" y="449"/>
              <a:ext cx="465" cy="346"/>
              <a:chOff x="0" y="0"/>
              <a:chExt cx="465" cy="345"/>
            </a:xfrm>
          </p:grpSpPr>
          <p:sp>
            <p:nvSpPr>
              <p:cNvPr id="52" name="Oval 21"/>
              <p:cNvSpPr>
                <a:spLocks/>
              </p:cNvSpPr>
              <p:nvPr/>
            </p:nvSpPr>
            <p:spPr bwMode="auto">
              <a:xfrm rot="-883034">
                <a:off x="25" y="48"/>
                <a:ext cx="420" cy="247"/>
              </a:xfrm>
              <a:prstGeom prst="ellipse">
                <a:avLst/>
              </a:prstGeom>
              <a:gradFill rotWithShape="0">
                <a:gsLst>
                  <a:gs pos="0">
                    <a:srgbClr val="52C5FE"/>
                  </a:gs>
                  <a:gs pos="100000">
                    <a:srgbClr val="52C5FE">
                      <a:alpha val="4999"/>
                    </a:srgbClr>
                  </a:gs>
                </a:gsLst>
                <a:path path="rect">
                  <a:fillToRect l="50000" t="50000" r="50000" b="50000"/>
                </a:path>
              </a:gra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+mn-ea"/>
                  <a:cs typeface="Arial" charset="0"/>
                </a:endParaRPr>
              </a:p>
            </p:txBody>
          </p:sp>
          <p:sp>
            <p:nvSpPr>
              <p:cNvPr id="53" name="Oval 22"/>
              <p:cNvSpPr>
                <a:spLocks/>
              </p:cNvSpPr>
              <p:nvPr/>
            </p:nvSpPr>
            <p:spPr bwMode="auto">
              <a:xfrm rot="-883034">
                <a:off x="152" y="121"/>
                <a:ext cx="164" cy="96"/>
              </a:xfrm>
              <a:prstGeom prst="ellipse">
                <a:avLst/>
              </a:prstGeom>
              <a:solidFill>
                <a:srgbClr val="1B3D67"/>
              </a:soli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+mn-ea"/>
                  <a:cs typeface="Arial" charset="0"/>
                </a:endParaRPr>
              </a:p>
            </p:txBody>
          </p:sp>
        </p:grpSp>
        <p:pic>
          <p:nvPicPr>
            <p:cNvPr id="40997" name="Picture 2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68" y="90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0998" name="Picture 2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04" y="104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0999" name="Picture 2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52" y="158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0" name="Picture 2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52" y="168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1" name="Picture 2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92" y="215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2" name="Picture 2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32" y="271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3" name="Picture 3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24" y="296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4" name="Picture 3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20" y="300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5" name="Picture 3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12" y="316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6" name="Picture 3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68" y="339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7" name="Picture 3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48" y="3640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8" name="Picture 3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52" y="380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09" name="Picture 3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24" y="142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1010" name="Picture 3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40" y="195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grpSp>
        <p:nvGrpSpPr>
          <p:cNvPr id="40964" name="Grupo 5"/>
          <p:cNvGrpSpPr>
            <a:grpSpLocks/>
          </p:cNvGrpSpPr>
          <p:nvPr/>
        </p:nvGrpSpPr>
        <p:grpSpPr bwMode="auto">
          <a:xfrm>
            <a:off x="2174875" y="2652713"/>
            <a:ext cx="6418263" cy="3249612"/>
            <a:chOff x="1491869" y="2213346"/>
            <a:chExt cx="6417853" cy="3249831"/>
          </a:xfrm>
        </p:grpSpPr>
        <p:sp>
          <p:nvSpPr>
            <p:cNvPr id="25602" name="AutoShape 21"/>
            <p:cNvSpPr>
              <a:spLocks/>
            </p:cNvSpPr>
            <p:nvPr/>
          </p:nvSpPr>
          <p:spPr bwMode="auto">
            <a:xfrm>
              <a:off x="4742177" y="3966744"/>
              <a:ext cx="3167545" cy="1493251"/>
            </a:xfrm>
            <a:prstGeom prst="roundRect">
              <a:avLst>
                <a:gd name="adj" fmla="val 11227"/>
              </a:avLst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 sz="1200"/>
            </a:p>
          </p:txBody>
        </p:sp>
        <p:sp>
          <p:nvSpPr>
            <p:cNvPr id="25603" name="AutoShape 21"/>
            <p:cNvSpPr>
              <a:spLocks/>
            </p:cNvSpPr>
            <p:nvPr/>
          </p:nvSpPr>
          <p:spPr bwMode="auto">
            <a:xfrm>
              <a:off x="1500876" y="3969926"/>
              <a:ext cx="3167545" cy="1493251"/>
            </a:xfrm>
            <a:prstGeom prst="roundRect">
              <a:avLst>
                <a:gd name="adj" fmla="val 11227"/>
              </a:avLst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 sz="1200"/>
            </a:p>
          </p:txBody>
        </p:sp>
        <p:sp>
          <p:nvSpPr>
            <p:cNvPr id="25604" name="AutoShape 23"/>
            <p:cNvSpPr>
              <a:spLocks/>
            </p:cNvSpPr>
            <p:nvPr/>
          </p:nvSpPr>
          <p:spPr bwMode="auto">
            <a:xfrm>
              <a:off x="1491869" y="2213346"/>
              <a:ext cx="6417852" cy="1674265"/>
            </a:xfrm>
            <a:prstGeom prst="roundRect">
              <a:avLst>
                <a:gd name="adj" fmla="val 10806"/>
              </a:avLst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 sz="1200"/>
            </a:p>
          </p:txBody>
        </p:sp>
        <p:sp>
          <p:nvSpPr>
            <p:cNvPr id="25605" name="Rectangle 3"/>
            <p:cNvSpPr>
              <a:spLocks/>
            </p:cNvSpPr>
            <p:nvPr/>
          </p:nvSpPr>
          <p:spPr bwMode="auto">
            <a:xfrm>
              <a:off x="5093677" y="2781709"/>
              <a:ext cx="2262042" cy="542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1" hangingPunct="1">
                <a:defRPr/>
              </a:pPr>
              <a:r>
                <a:rPr lang="en-US" sz="3600" b="1">
                  <a:solidFill>
                    <a:srgbClr val="FFC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 Medium" pitchFamily="-84" charset="0"/>
                </a:rPr>
                <a:t>bilhões</a:t>
              </a:r>
            </a:p>
          </p:txBody>
        </p:sp>
        <p:sp>
          <p:nvSpPr>
            <p:cNvPr id="35" name="Rectangle 1"/>
            <p:cNvSpPr/>
            <p:nvPr/>
          </p:nvSpPr>
          <p:spPr>
            <a:xfrm>
              <a:off x="2167095" y="2449062"/>
              <a:ext cx="2263255" cy="1202834"/>
            </a:xfrm>
            <a:prstGeom prst="rect">
              <a:avLst/>
            </a:prstGeom>
            <a:grpFill/>
            <a:ln>
              <a:noFill/>
            </a:ln>
          </p:spPr>
          <p:txBody>
            <a:bodyPr lIns="0" tIns="0" rIns="0" bIns="0"/>
            <a:lstStyle/>
            <a:p>
              <a:pPr eaLnBrk="1" hangingPunct="1">
                <a:defRPr/>
              </a:pPr>
              <a:r>
                <a:rPr lang="en-US" sz="8000" b="1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elvetica"/>
                  <a:ea typeface="ＭＳ Ｐゴシック" charset="0"/>
                  <a:cs typeface="Helvetica"/>
                </a:rPr>
                <a:t>54,2</a:t>
              </a:r>
              <a:endParaRPr lang="en-US" sz="8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ＭＳ Ｐゴシック" charset="0"/>
                <a:cs typeface="Helvetica"/>
                <a:sym typeface="Gill Sans" charset="0"/>
              </a:endParaRPr>
            </a:p>
          </p:txBody>
        </p:sp>
        <p:sp>
          <p:nvSpPr>
            <p:cNvPr id="25607" name="Rectangle 10"/>
            <p:cNvSpPr>
              <a:spLocks/>
            </p:cNvSpPr>
            <p:nvPr/>
          </p:nvSpPr>
          <p:spPr bwMode="auto">
            <a:xfrm>
              <a:off x="1610924" y="4129587"/>
              <a:ext cx="2889065" cy="68267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1" hangingPunct="1">
                <a:defRPr/>
              </a:pPr>
              <a:r>
                <a:rPr lang="en-US" sz="4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" pitchFamily="-84" charset="0"/>
                </a:rPr>
                <a:t>31,0</a:t>
              </a:r>
              <a:r>
                <a:rPr lang="en-US" sz="4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" pitchFamily="-84" charset="0"/>
                </a:rPr>
                <a:t> </a:t>
              </a:r>
              <a:r>
                <a:rPr 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" pitchFamily="-84" charset="0"/>
                </a:rPr>
                <a:t>bilhões </a:t>
              </a:r>
            </a:p>
          </p:txBody>
        </p:sp>
        <p:sp>
          <p:nvSpPr>
            <p:cNvPr id="25609" name="Rectangle 17"/>
            <p:cNvSpPr>
              <a:spLocks/>
            </p:cNvSpPr>
            <p:nvPr/>
          </p:nvSpPr>
          <p:spPr bwMode="auto">
            <a:xfrm>
              <a:off x="2256995" y="4896402"/>
              <a:ext cx="1612797" cy="40801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C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sym typeface="Helvetica Neue" pitchFamily="-84" charset="0"/>
                </a:rPr>
                <a:t>até 2014/15</a:t>
              </a:r>
            </a:p>
          </p:txBody>
        </p:sp>
        <p:sp>
          <p:nvSpPr>
            <p:cNvPr id="25608" name="Rectangle 13"/>
            <p:cNvSpPr>
              <a:spLocks/>
            </p:cNvSpPr>
            <p:nvPr/>
          </p:nvSpPr>
          <p:spPr bwMode="auto">
            <a:xfrm>
              <a:off x="5538149" y="4875762"/>
              <a:ext cx="1698516" cy="4080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1" hangingPunct="1">
                <a:defRPr/>
              </a:pPr>
              <a:r>
                <a:rPr lang="en-US" b="1">
                  <a:solidFill>
                    <a:srgbClr val="FFC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sym typeface="Helvetica Neue" pitchFamily="-84" charset="0"/>
                </a:rPr>
                <a:t>em 2016/17</a:t>
              </a:r>
            </a:p>
          </p:txBody>
        </p:sp>
        <p:sp>
          <p:nvSpPr>
            <p:cNvPr id="25610" name="Rectangle 10"/>
            <p:cNvSpPr>
              <a:spLocks/>
            </p:cNvSpPr>
            <p:nvPr/>
          </p:nvSpPr>
          <p:spPr bwMode="auto">
            <a:xfrm>
              <a:off x="4850804" y="4129587"/>
              <a:ext cx="2912877" cy="68267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1" hangingPunct="1">
                <a:defRPr/>
              </a:pPr>
              <a:r>
                <a:rPr lang="en-US" sz="4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" pitchFamily="-84" charset="0"/>
                </a:rPr>
                <a:t>23,2</a:t>
              </a:r>
              <a:r>
                <a:rPr lang="en-US" sz="4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" pitchFamily="-84" charset="0"/>
                </a:rPr>
                <a:t> </a:t>
              </a:r>
              <a:r>
                <a:rPr 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 Neue" pitchFamily="-84" charset="0"/>
                </a:rPr>
                <a:t>bilhões </a:t>
              </a:r>
            </a:p>
          </p:txBody>
        </p:sp>
      </p:grpSp>
      <p:sp>
        <p:nvSpPr>
          <p:cNvPr id="40965" name="Retângulo 16"/>
          <p:cNvSpPr>
            <a:spLocks noChangeArrowheads="1"/>
          </p:cNvSpPr>
          <p:nvPr/>
        </p:nvSpPr>
        <p:spPr bwMode="auto">
          <a:xfrm>
            <a:off x="3649663" y="725488"/>
            <a:ext cx="50006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291" tIns="32146" rIns="64291" bIns="32146">
            <a:spAutoFit/>
          </a:bodyPr>
          <a:lstStyle/>
          <a:p>
            <a:pPr algn="r"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  <a:sym typeface="Helvetica Neue Medium" pitchFamily="-84" charset="0"/>
              </a:rPr>
              <a:t>Novos investimentos em concessões, arrendamentos e </a:t>
            </a:r>
          </a:p>
          <a:p>
            <a:pPr algn="r" eaLnBrk="1" hangingPunct="1"/>
            <a:r>
              <a:rPr lang="pt-BR" sz="1400">
                <a:solidFill>
                  <a:srgbClr val="595959"/>
                </a:solidFill>
                <a:latin typeface="Arial" pitchFamily="34" charset="0"/>
                <a:sym typeface="Helvetica Neue Medium" pitchFamily="-84" charset="0"/>
              </a:rPr>
              <a:t>TUPs – Terminais de Uso Privativo</a:t>
            </a:r>
            <a:endParaRPr lang="pt-BR" sz="1400">
              <a:solidFill>
                <a:srgbClr val="595959"/>
              </a:solidFill>
              <a:latin typeface="Arial" pitchFamily="34" charset="0"/>
            </a:endParaRPr>
          </a:p>
        </p:txBody>
      </p:sp>
      <p:sp>
        <p:nvSpPr>
          <p:cNvPr id="40966" name="Título 3"/>
          <p:cNvSpPr txBox="1">
            <a:spLocks/>
          </p:cNvSpPr>
          <p:nvPr/>
        </p:nvSpPr>
        <p:spPr bwMode="auto">
          <a:xfrm>
            <a:off x="927100" y="115888"/>
            <a:ext cx="3573463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/>
            </a:r>
            <a:br>
              <a:rPr lang="en-US" sz="1600" b="1">
                <a:solidFill>
                  <a:srgbClr val="C00000"/>
                </a:solidFill>
                <a:latin typeface="Arial" pitchFamily="34" charset="0"/>
              </a:rPr>
            </a:br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PROGRAMA DE INVESTIMENTOS</a:t>
            </a:r>
            <a:endParaRPr lang="pt-BR" sz="1600">
              <a:solidFill>
                <a:srgbClr val="C00000"/>
              </a:solidFill>
            </a:endParaRPr>
          </a:p>
        </p:txBody>
      </p:sp>
      <p:cxnSp>
        <p:nvCxnSpPr>
          <p:cNvPr id="31" name="Conector reto 30"/>
          <p:cNvCxnSpPr/>
          <p:nvPr/>
        </p:nvCxnSpPr>
        <p:spPr>
          <a:xfrm>
            <a:off x="4286250" y="496888"/>
            <a:ext cx="5038725" cy="793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o 68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0971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0973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0976" name="Imagem 76"/>
                <p:cNvPicPr>
                  <a:picLocks noChangeAspect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76" name="Conector reto 75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Retângulo 76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73" name="Retângulo 72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0975" name="Imagem 75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1" name="Retângulo 70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0969" name="CaixaDeTexto 77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0970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73E5B866-4C4F-4ECE-A89B-EBFB7A223CB7}" type="slidenum">
              <a:rPr lang="pt-BR" sz="1200">
                <a:solidFill>
                  <a:srgbClr val="898989"/>
                </a:solidFill>
              </a:rPr>
              <a:pPr algn="r" eaLnBrk="1" hangingPunct="1"/>
              <a:t>35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/>
          </p:cNvSpPr>
          <p:nvPr/>
        </p:nvSpPr>
        <p:spPr bwMode="auto">
          <a:xfrm rot="-5400000">
            <a:off x="2808288" y="468312"/>
            <a:ext cx="3581400" cy="9197975"/>
          </a:xfrm>
          <a:prstGeom prst="rect">
            <a:avLst/>
          </a:prstGeom>
          <a:gradFill rotWithShape="0">
            <a:gsLst>
              <a:gs pos="0">
                <a:srgbClr val="CAE1FF">
                  <a:alpha val="0"/>
                </a:srgbClr>
              </a:gs>
              <a:gs pos="100000">
                <a:srgbClr val="CAE1FF">
                  <a:alpha val="79999"/>
                </a:srgbClr>
              </a:gs>
            </a:gsLst>
            <a:lin ang="5400000" scaled="1"/>
          </a:gra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endParaRPr lang="en-US"/>
          </a:p>
        </p:txBody>
      </p:sp>
      <p:grpSp>
        <p:nvGrpSpPr>
          <p:cNvPr id="41987" name="Group 38"/>
          <p:cNvGrpSpPr>
            <a:grpSpLocks/>
          </p:cNvGrpSpPr>
          <p:nvPr/>
        </p:nvGrpSpPr>
        <p:grpSpPr bwMode="auto">
          <a:xfrm>
            <a:off x="115888" y="857250"/>
            <a:ext cx="6991350" cy="4660900"/>
            <a:chOff x="0" y="0"/>
            <a:chExt cx="6264" cy="4176"/>
          </a:xfrm>
        </p:grpSpPr>
        <p:pic>
          <p:nvPicPr>
            <p:cNvPr id="42063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6264" cy="417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grpSp>
          <p:nvGrpSpPr>
            <p:cNvPr id="42064" name="Group 20"/>
            <p:cNvGrpSpPr>
              <a:grpSpLocks/>
            </p:cNvGrpSpPr>
            <p:nvPr/>
          </p:nvGrpSpPr>
          <p:grpSpPr bwMode="auto">
            <a:xfrm>
              <a:off x="1234" y="601"/>
              <a:ext cx="3345" cy="1018"/>
              <a:chOff x="0" y="0"/>
              <a:chExt cx="3345" cy="1017"/>
            </a:xfrm>
          </p:grpSpPr>
          <p:grpSp>
            <p:nvGrpSpPr>
              <p:cNvPr id="42082" name="Group 7"/>
              <p:cNvGrpSpPr>
                <a:grpSpLocks/>
              </p:cNvGrpSpPr>
              <p:nvPr/>
            </p:nvGrpSpPr>
            <p:grpSpPr bwMode="auto">
              <a:xfrm>
                <a:off x="1752" y="111"/>
                <a:ext cx="465" cy="346"/>
                <a:chOff x="0" y="0"/>
                <a:chExt cx="465" cy="345"/>
              </a:xfrm>
            </p:grpSpPr>
            <p:sp>
              <p:nvSpPr>
                <p:cNvPr id="42095" name="Oval 5"/>
                <p:cNvSpPr>
                  <a:spLocks/>
                </p:cNvSpPr>
                <p:nvPr/>
              </p:nvSpPr>
              <p:spPr bwMode="auto">
                <a:xfrm rot="-883034">
                  <a:off x="24" y="48"/>
                  <a:ext cx="416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2096" name="Oval 6"/>
                <p:cNvSpPr>
                  <a:spLocks/>
                </p:cNvSpPr>
                <p:nvPr/>
              </p:nvSpPr>
              <p:spPr bwMode="auto">
                <a:xfrm rot="-883034">
                  <a:off x="151" y="121"/>
                  <a:ext cx="160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grpSp>
            <p:nvGrpSpPr>
              <p:cNvPr id="42083" name="Group 10"/>
              <p:cNvGrpSpPr>
                <a:grpSpLocks/>
              </p:cNvGrpSpPr>
              <p:nvPr/>
            </p:nvGrpSpPr>
            <p:grpSpPr bwMode="auto">
              <a:xfrm>
                <a:off x="832" y="175"/>
                <a:ext cx="465" cy="346"/>
                <a:chOff x="0" y="0"/>
                <a:chExt cx="465" cy="345"/>
              </a:xfrm>
            </p:grpSpPr>
            <p:sp>
              <p:nvSpPr>
                <p:cNvPr id="42093" name="Oval 8"/>
                <p:cNvSpPr>
                  <a:spLocks/>
                </p:cNvSpPr>
                <p:nvPr/>
              </p:nvSpPr>
              <p:spPr bwMode="auto">
                <a:xfrm rot="-883034">
                  <a:off x="24" y="48"/>
                  <a:ext cx="416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2094" name="Oval 9"/>
                <p:cNvSpPr>
                  <a:spLocks/>
                </p:cNvSpPr>
                <p:nvPr/>
              </p:nvSpPr>
              <p:spPr bwMode="auto">
                <a:xfrm rot="-883034">
                  <a:off x="151" y="121"/>
                  <a:ext cx="160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grpSp>
            <p:nvGrpSpPr>
              <p:cNvPr id="42084" name="Group 13"/>
              <p:cNvGrpSpPr>
                <a:grpSpLocks/>
              </p:cNvGrpSpPr>
              <p:nvPr/>
            </p:nvGrpSpPr>
            <p:grpSpPr bwMode="auto">
              <a:xfrm>
                <a:off x="0" y="672"/>
                <a:ext cx="465" cy="345"/>
                <a:chOff x="0" y="0"/>
                <a:chExt cx="465" cy="345"/>
              </a:xfrm>
            </p:grpSpPr>
            <p:sp>
              <p:nvSpPr>
                <p:cNvPr id="42091" name="Oval 11"/>
                <p:cNvSpPr>
                  <a:spLocks/>
                </p:cNvSpPr>
                <p:nvPr/>
              </p:nvSpPr>
              <p:spPr bwMode="auto">
                <a:xfrm rot="-883034">
                  <a:off x="24" y="48"/>
                  <a:ext cx="416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2092" name="Oval 12"/>
                <p:cNvSpPr>
                  <a:spLocks/>
                </p:cNvSpPr>
                <p:nvPr/>
              </p:nvSpPr>
              <p:spPr bwMode="auto">
                <a:xfrm rot="-883034">
                  <a:off x="151" y="121"/>
                  <a:ext cx="160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grpSp>
            <p:nvGrpSpPr>
              <p:cNvPr id="42085" name="Group 16"/>
              <p:cNvGrpSpPr>
                <a:grpSpLocks/>
              </p:cNvGrpSpPr>
              <p:nvPr/>
            </p:nvGrpSpPr>
            <p:grpSpPr bwMode="auto">
              <a:xfrm>
                <a:off x="2880" y="0"/>
                <a:ext cx="465" cy="345"/>
                <a:chOff x="0" y="0"/>
                <a:chExt cx="465" cy="345"/>
              </a:xfrm>
            </p:grpSpPr>
            <p:sp>
              <p:nvSpPr>
                <p:cNvPr id="42089" name="Oval 14"/>
                <p:cNvSpPr>
                  <a:spLocks/>
                </p:cNvSpPr>
                <p:nvPr/>
              </p:nvSpPr>
              <p:spPr bwMode="auto">
                <a:xfrm rot="-883034">
                  <a:off x="24" y="48"/>
                  <a:ext cx="416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2090" name="Oval 15"/>
                <p:cNvSpPr>
                  <a:spLocks/>
                </p:cNvSpPr>
                <p:nvPr/>
              </p:nvSpPr>
              <p:spPr bwMode="auto">
                <a:xfrm rot="-883034">
                  <a:off x="151" y="121"/>
                  <a:ext cx="160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grpSp>
            <p:nvGrpSpPr>
              <p:cNvPr id="42086" name="Group 19"/>
              <p:cNvGrpSpPr>
                <a:grpSpLocks/>
              </p:cNvGrpSpPr>
              <p:nvPr/>
            </p:nvGrpSpPr>
            <p:grpSpPr bwMode="auto">
              <a:xfrm>
                <a:off x="2712" y="72"/>
                <a:ext cx="465" cy="345"/>
                <a:chOff x="0" y="0"/>
                <a:chExt cx="465" cy="345"/>
              </a:xfrm>
            </p:grpSpPr>
            <p:sp>
              <p:nvSpPr>
                <p:cNvPr id="42087" name="Oval 17"/>
                <p:cNvSpPr>
                  <a:spLocks/>
                </p:cNvSpPr>
                <p:nvPr/>
              </p:nvSpPr>
              <p:spPr bwMode="auto">
                <a:xfrm rot="-883034">
                  <a:off x="24" y="48"/>
                  <a:ext cx="416" cy="248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52C5FE"/>
                    </a:gs>
                    <a:gs pos="100000">
                      <a:srgbClr val="52C5FE">
                        <a:alpha val="4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2088" name="Oval 18"/>
                <p:cNvSpPr>
                  <a:spLocks/>
                </p:cNvSpPr>
                <p:nvPr/>
              </p:nvSpPr>
              <p:spPr bwMode="auto">
                <a:xfrm rot="-883034">
                  <a:off x="151" y="121"/>
                  <a:ext cx="160" cy="96"/>
                </a:xfrm>
                <a:prstGeom prst="ellipse">
                  <a:avLst/>
                </a:prstGeom>
                <a:solidFill>
                  <a:srgbClr val="1B3D67"/>
                </a:solidFill>
                <a:ln w="12700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</p:grpSp>
        <p:grpSp>
          <p:nvGrpSpPr>
            <p:cNvPr id="42065" name="Group 23"/>
            <p:cNvGrpSpPr>
              <a:grpSpLocks/>
            </p:cNvGrpSpPr>
            <p:nvPr/>
          </p:nvGrpSpPr>
          <p:grpSpPr bwMode="auto">
            <a:xfrm>
              <a:off x="3754" y="449"/>
              <a:ext cx="465" cy="346"/>
              <a:chOff x="0" y="0"/>
              <a:chExt cx="465" cy="345"/>
            </a:xfrm>
          </p:grpSpPr>
          <p:sp>
            <p:nvSpPr>
              <p:cNvPr id="42080" name="Oval 21"/>
              <p:cNvSpPr>
                <a:spLocks/>
              </p:cNvSpPr>
              <p:nvPr/>
            </p:nvSpPr>
            <p:spPr bwMode="auto">
              <a:xfrm rot="-883034">
                <a:off x="24" y="48"/>
                <a:ext cx="416" cy="248"/>
              </a:xfrm>
              <a:prstGeom prst="ellipse">
                <a:avLst/>
              </a:prstGeom>
              <a:gradFill rotWithShape="0">
                <a:gsLst>
                  <a:gs pos="0">
                    <a:srgbClr val="52C5FE"/>
                  </a:gs>
                  <a:gs pos="100000">
                    <a:srgbClr val="52C5FE">
                      <a:alpha val="4999"/>
                    </a:srgbClr>
                  </a:gs>
                </a:gsLst>
                <a:path path="rect">
                  <a:fillToRect l="50000" t="50000" r="50000" b="50000"/>
                </a:path>
              </a:gra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2081" name="Oval 22"/>
              <p:cNvSpPr>
                <a:spLocks/>
              </p:cNvSpPr>
              <p:nvPr/>
            </p:nvSpPr>
            <p:spPr bwMode="auto">
              <a:xfrm rot="-883034">
                <a:off x="151" y="121"/>
                <a:ext cx="160" cy="96"/>
              </a:xfrm>
              <a:prstGeom prst="ellipse">
                <a:avLst/>
              </a:prstGeom>
              <a:solidFill>
                <a:srgbClr val="1B3D67"/>
              </a:soli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pic>
          <p:nvPicPr>
            <p:cNvPr id="42066" name="Picture 2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68" y="90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67" name="Picture 2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04" y="104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68" name="Picture 2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52" y="158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69" name="Picture 2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52" y="168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0" name="Picture 2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92" y="215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1" name="Picture 2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32" y="271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2" name="Picture 3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24" y="296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3" name="Picture 3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20" y="300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4" name="Picture 3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12" y="316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5" name="Picture 3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68" y="339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6" name="Picture 3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48" y="3640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7" name="Picture 3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52" y="3808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8" name="Picture 3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24" y="142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2079" name="Picture 3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40" y="195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grpSp>
        <p:nvGrpSpPr>
          <p:cNvPr id="41988" name="Group 3"/>
          <p:cNvGrpSpPr>
            <a:grpSpLocks/>
          </p:cNvGrpSpPr>
          <p:nvPr/>
        </p:nvGrpSpPr>
        <p:grpSpPr bwMode="auto">
          <a:xfrm>
            <a:off x="1182688" y="1352550"/>
            <a:ext cx="6692900" cy="4081463"/>
            <a:chOff x="3464795" y="3327062"/>
            <a:chExt cx="9518655" cy="5804938"/>
          </a:xfrm>
        </p:grpSpPr>
        <p:sp>
          <p:nvSpPr>
            <p:cNvPr id="42039" name="CaixaDeTexto 5"/>
            <p:cNvSpPr txBox="1">
              <a:spLocks noChangeArrowheads="1"/>
            </p:cNvSpPr>
            <p:nvPr/>
          </p:nvSpPr>
          <p:spPr bwMode="auto">
            <a:xfrm>
              <a:off x="3464795" y="4547818"/>
              <a:ext cx="138154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Velho</a:t>
              </a:r>
            </a:p>
          </p:txBody>
        </p:sp>
        <p:sp>
          <p:nvSpPr>
            <p:cNvPr id="42040" name="CaixaDeTexto 6"/>
            <p:cNvSpPr txBox="1">
              <a:spLocks noChangeArrowheads="1"/>
            </p:cNvSpPr>
            <p:nvPr/>
          </p:nvSpPr>
          <p:spPr bwMode="auto">
            <a:xfrm>
              <a:off x="3838002" y="4012656"/>
              <a:ext cx="158463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Manaus/Itacoatiara</a:t>
              </a:r>
            </a:p>
          </p:txBody>
        </p:sp>
        <p:sp>
          <p:nvSpPr>
            <p:cNvPr id="42041" name="CaixaDeTexto 7"/>
            <p:cNvSpPr txBox="1">
              <a:spLocks noChangeArrowheads="1"/>
            </p:cNvSpPr>
            <p:nvPr/>
          </p:nvSpPr>
          <p:spPr bwMode="auto">
            <a:xfrm>
              <a:off x="6502423" y="3713653"/>
              <a:ext cx="1120417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Santarém</a:t>
              </a:r>
            </a:p>
          </p:txBody>
        </p:sp>
        <p:sp>
          <p:nvSpPr>
            <p:cNvPr id="42042" name="CaixaDeTexto 33"/>
            <p:cNvSpPr txBox="1">
              <a:spLocks noChangeArrowheads="1"/>
            </p:cNvSpPr>
            <p:nvPr/>
          </p:nvSpPr>
          <p:spPr bwMode="auto">
            <a:xfrm>
              <a:off x="7569894" y="3963557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Vila do Conde</a:t>
              </a:r>
            </a:p>
          </p:txBody>
        </p:sp>
        <p:sp>
          <p:nvSpPr>
            <p:cNvPr id="42043" name="CaixaDeTexto 38"/>
            <p:cNvSpPr txBox="1">
              <a:spLocks noChangeArrowheads="1"/>
            </p:cNvSpPr>
            <p:nvPr/>
          </p:nvSpPr>
          <p:spPr bwMode="auto">
            <a:xfrm>
              <a:off x="8977743" y="3652630"/>
              <a:ext cx="233056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Belém/Miramar/Outeiros</a:t>
              </a:r>
            </a:p>
          </p:txBody>
        </p:sp>
        <p:sp>
          <p:nvSpPr>
            <p:cNvPr id="42044" name="CaixaDeTexto 42"/>
            <p:cNvSpPr txBox="1">
              <a:spLocks noChangeArrowheads="1"/>
            </p:cNvSpPr>
            <p:nvPr/>
          </p:nvSpPr>
          <p:spPr bwMode="auto">
            <a:xfrm>
              <a:off x="10895119" y="4145652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Pecém</a:t>
              </a:r>
            </a:p>
          </p:txBody>
        </p:sp>
        <p:sp>
          <p:nvSpPr>
            <p:cNvPr id="42045" name="CaixaDeTexto 43"/>
            <p:cNvSpPr txBox="1">
              <a:spLocks noChangeArrowheads="1"/>
            </p:cNvSpPr>
            <p:nvPr/>
          </p:nvSpPr>
          <p:spPr bwMode="auto">
            <a:xfrm>
              <a:off x="9671048" y="3940367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Itaqui</a:t>
              </a:r>
            </a:p>
          </p:txBody>
        </p:sp>
        <p:sp>
          <p:nvSpPr>
            <p:cNvPr id="42046" name="CaixaDeTexto 44"/>
            <p:cNvSpPr txBox="1">
              <a:spLocks noChangeArrowheads="1"/>
            </p:cNvSpPr>
            <p:nvPr/>
          </p:nvSpPr>
          <p:spPr bwMode="auto">
            <a:xfrm>
              <a:off x="10390940" y="5801645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Aratu/Salvador</a:t>
              </a:r>
            </a:p>
          </p:txBody>
        </p:sp>
        <p:sp>
          <p:nvSpPr>
            <p:cNvPr id="42047" name="CaixaDeTexto 46"/>
            <p:cNvSpPr txBox="1">
              <a:spLocks noChangeArrowheads="1"/>
            </p:cNvSpPr>
            <p:nvPr/>
          </p:nvSpPr>
          <p:spPr bwMode="auto">
            <a:xfrm>
              <a:off x="11615233" y="5092683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Suape/Recife</a:t>
              </a:r>
            </a:p>
          </p:txBody>
        </p:sp>
        <p:sp>
          <p:nvSpPr>
            <p:cNvPr id="42048" name="CaixaDeTexto 48"/>
            <p:cNvSpPr txBox="1">
              <a:spLocks noChangeArrowheads="1"/>
            </p:cNvSpPr>
            <p:nvPr/>
          </p:nvSpPr>
          <p:spPr bwMode="auto">
            <a:xfrm>
              <a:off x="6692538" y="7797467"/>
              <a:ext cx="197335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Paranaguá/Antonina</a:t>
              </a:r>
            </a:p>
          </p:txBody>
        </p:sp>
        <p:sp>
          <p:nvSpPr>
            <p:cNvPr id="42049" name="CaixaDeTexto 53"/>
            <p:cNvSpPr txBox="1">
              <a:spLocks noChangeArrowheads="1"/>
            </p:cNvSpPr>
            <p:nvPr/>
          </p:nvSpPr>
          <p:spPr bwMode="auto">
            <a:xfrm>
              <a:off x="6574434" y="7961636"/>
              <a:ext cx="329739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2050" name="CaixaDeTexto 54"/>
            <p:cNvSpPr txBox="1">
              <a:spLocks noChangeArrowheads="1"/>
            </p:cNvSpPr>
            <p:nvPr/>
          </p:nvSpPr>
          <p:spPr bwMode="auto">
            <a:xfrm>
              <a:off x="5422277" y="8621118"/>
              <a:ext cx="1292287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2051" name="CaixaDeTexto 56"/>
            <p:cNvSpPr txBox="1">
              <a:spLocks noChangeArrowheads="1"/>
            </p:cNvSpPr>
            <p:nvPr/>
          </p:nvSpPr>
          <p:spPr bwMode="auto">
            <a:xfrm>
              <a:off x="5233950" y="8825632"/>
              <a:ext cx="126847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Rio Grande</a:t>
              </a:r>
            </a:p>
          </p:txBody>
        </p:sp>
        <p:sp>
          <p:nvSpPr>
            <p:cNvPr id="42052" name="Elipse 1"/>
            <p:cNvSpPr>
              <a:spLocks noChangeArrowheads="1"/>
            </p:cNvSpPr>
            <p:nvPr/>
          </p:nvSpPr>
          <p:spPr bwMode="auto">
            <a:xfrm>
              <a:off x="10027831" y="4189327"/>
              <a:ext cx="304814" cy="263495"/>
            </a:xfrm>
            <a:prstGeom prst="ellipse">
              <a:avLst/>
            </a:prstGeom>
            <a:solidFill>
              <a:srgbClr val="0E77BC">
                <a:alpha val="0"/>
              </a:srgbClr>
            </a:solidFill>
            <a:ln w="254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lIns="91435" tIns="45718" rIns="91435" bIns="45718"/>
            <a:lstStyle/>
            <a:p>
              <a:pPr defTabSz="641350"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</a:endParaRPr>
            </a:p>
          </p:txBody>
        </p:sp>
        <p:sp>
          <p:nvSpPr>
            <p:cNvPr id="42053" name="CaixaDeTexto 44"/>
            <p:cNvSpPr txBox="1">
              <a:spLocks noChangeArrowheads="1"/>
            </p:cNvSpPr>
            <p:nvPr/>
          </p:nvSpPr>
          <p:spPr bwMode="auto">
            <a:xfrm>
              <a:off x="9958971" y="6101448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Ilhéus/Porto Sul</a:t>
              </a:r>
            </a:p>
          </p:txBody>
        </p:sp>
        <p:sp>
          <p:nvSpPr>
            <p:cNvPr id="42054" name="CaixaDeTexto 53"/>
            <p:cNvSpPr txBox="1">
              <a:spLocks noChangeArrowheads="1"/>
            </p:cNvSpPr>
            <p:nvPr/>
          </p:nvSpPr>
          <p:spPr bwMode="auto">
            <a:xfrm>
              <a:off x="6430413" y="8177635"/>
              <a:ext cx="329739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Itajaí/Imbituba/São Francisco do Sul</a:t>
              </a:r>
            </a:p>
          </p:txBody>
        </p:sp>
        <p:sp>
          <p:nvSpPr>
            <p:cNvPr id="42055" name="CaixaDeTexto 51"/>
            <p:cNvSpPr txBox="1">
              <a:spLocks noChangeArrowheads="1"/>
            </p:cNvSpPr>
            <p:nvPr/>
          </p:nvSpPr>
          <p:spPr bwMode="auto">
            <a:xfrm>
              <a:off x="9166845" y="6975070"/>
              <a:ext cx="2481379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Vitória</a:t>
              </a:r>
            </a:p>
          </p:txBody>
        </p:sp>
        <p:sp>
          <p:nvSpPr>
            <p:cNvPr id="42056" name="CaixaDeTexto 52"/>
            <p:cNvSpPr txBox="1">
              <a:spLocks noChangeArrowheads="1"/>
            </p:cNvSpPr>
            <p:nvPr/>
          </p:nvSpPr>
          <p:spPr bwMode="auto">
            <a:xfrm>
              <a:off x="7642402" y="7468726"/>
              <a:ext cx="876341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2057" name="CaixaDeTexto 55"/>
            <p:cNvSpPr txBox="1">
              <a:spLocks noChangeArrowheads="1"/>
            </p:cNvSpPr>
            <p:nvPr/>
          </p:nvSpPr>
          <p:spPr bwMode="auto">
            <a:xfrm>
              <a:off x="8450117" y="7457638"/>
              <a:ext cx="1984101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Itaguaí/Rio de Janeiro</a:t>
              </a:r>
            </a:p>
          </p:txBody>
        </p:sp>
        <p:sp>
          <p:nvSpPr>
            <p:cNvPr id="42058" name="CaixaDeTexto 8"/>
            <p:cNvSpPr txBox="1">
              <a:spLocks noChangeArrowheads="1"/>
            </p:cNvSpPr>
            <p:nvPr/>
          </p:nvSpPr>
          <p:spPr bwMode="auto">
            <a:xfrm>
              <a:off x="7052595" y="7607383"/>
              <a:ext cx="2072661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Santos/São Sebastião</a:t>
              </a:r>
            </a:p>
          </p:txBody>
        </p:sp>
        <p:sp>
          <p:nvSpPr>
            <p:cNvPr id="42059" name="CaixaDeTexto 33"/>
            <p:cNvSpPr txBox="1">
              <a:spLocks noChangeArrowheads="1"/>
            </p:cNvSpPr>
            <p:nvPr/>
          </p:nvSpPr>
          <p:spPr bwMode="auto">
            <a:xfrm>
              <a:off x="8529456" y="3327062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Macapá</a:t>
              </a:r>
            </a:p>
          </p:txBody>
        </p:sp>
        <p:sp>
          <p:nvSpPr>
            <p:cNvPr id="42060" name="CaixaDeTexto 46"/>
            <p:cNvSpPr txBox="1">
              <a:spLocks noChangeArrowheads="1"/>
            </p:cNvSpPr>
            <p:nvPr/>
          </p:nvSpPr>
          <p:spPr bwMode="auto">
            <a:xfrm>
              <a:off x="11705954" y="4872399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Cabedelo</a:t>
              </a:r>
            </a:p>
          </p:txBody>
        </p:sp>
        <p:sp>
          <p:nvSpPr>
            <p:cNvPr id="42061" name="CaixaDeTexto 46"/>
            <p:cNvSpPr txBox="1">
              <a:spLocks noChangeArrowheads="1"/>
            </p:cNvSpPr>
            <p:nvPr/>
          </p:nvSpPr>
          <p:spPr bwMode="auto">
            <a:xfrm>
              <a:off x="11343069" y="5390719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Maceió</a:t>
              </a:r>
            </a:p>
          </p:txBody>
        </p:sp>
        <p:sp>
          <p:nvSpPr>
            <p:cNvPr id="42062" name="CaixaDeTexto 56"/>
            <p:cNvSpPr txBox="1">
              <a:spLocks noChangeArrowheads="1"/>
            </p:cNvSpPr>
            <p:nvPr/>
          </p:nvSpPr>
          <p:spPr bwMode="auto">
            <a:xfrm>
              <a:off x="5933792" y="8514642"/>
              <a:ext cx="126847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Alegre</a:t>
              </a:r>
            </a:p>
          </p:txBody>
        </p:sp>
      </p:grpSp>
      <p:sp>
        <p:nvSpPr>
          <p:cNvPr id="41989" name="Título 3"/>
          <p:cNvSpPr txBox="1">
            <a:spLocks/>
          </p:cNvSpPr>
          <p:nvPr/>
        </p:nvSpPr>
        <p:spPr bwMode="auto">
          <a:xfrm>
            <a:off x="927100" y="115888"/>
            <a:ext cx="3573463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/>
            </a:r>
            <a:br>
              <a:rPr lang="en-US" sz="1600" b="1">
                <a:solidFill>
                  <a:srgbClr val="C00000"/>
                </a:solidFill>
                <a:latin typeface="Arial" pitchFamily="34" charset="0"/>
              </a:rPr>
            </a:br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PROGRAMA DE INVESTIMENTOS</a:t>
            </a:r>
            <a:endParaRPr lang="pt-BR" sz="1600">
              <a:solidFill>
                <a:srgbClr val="C00000"/>
              </a:solidFill>
            </a:endParaRPr>
          </a:p>
        </p:txBody>
      </p:sp>
      <p:cxnSp>
        <p:nvCxnSpPr>
          <p:cNvPr id="113" name="Conector reto 112"/>
          <p:cNvCxnSpPr/>
          <p:nvPr/>
        </p:nvCxnSpPr>
        <p:spPr>
          <a:xfrm>
            <a:off x="4286250" y="496888"/>
            <a:ext cx="5038725" cy="793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lipse 1"/>
          <p:cNvSpPr/>
          <p:nvPr/>
        </p:nvSpPr>
        <p:spPr>
          <a:xfrm>
            <a:off x="927100" y="1052513"/>
            <a:ext cx="4510088" cy="2039937"/>
          </a:xfrm>
          <a:prstGeom prst="ellipse">
            <a:avLst/>
          </a:prstGeom>
          <a:solidFill>
            <a:schemeClr val="tx2">
              <a:lumMod val="40000"/>
              <a:lumOff val="60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41992" name="Group 72"/>
          <p:cNvGrpSpPr>
            <a:grpSpLocks/>
          </p:cNvGrpSpPr>
          <p:nvPr/>
        </p:nvGrpSpPr>
        <p:grpSpPr bwMode="auto">
          <a:xfrm>
            <a:off x="2797175" y="2535238"/>
            <a:ext cx="6599238" cy="4564062"/>
            <a:chOff x="0" y="0"/>
            <a:chExt cx="5912" cy="4088"/>
          </a:xfrm>
        </p:grpSpPr>
        <p:sp>
          <p:nvSpPr>
            <p:cNvPr id="42004" name="AutoShape 39"/>
            <p:cNvSpPr>
              <a:spLocks/>
            </p:cNvSpPr>
            <p:nvPr/>
          </p:nvSpPr>
          <p:spPr bwMode="auto">
            <a:xfrm>
              <a:off x="525" y="0"/>
              <a:ext cx="4688" cy="3400"/>
            </a:xfrm>
            <a:prstGeom prst="roundRect">
              <a:avLst>
                <a:gd name="adj" fmla="val 3528"/>
              </a:avLst>
            </a:prstGeom>
            <a:gradFill rotWithShape="0">
              <a:gsLst>
                <a:gs pos="0">
                  <a:srgbClr val="2BC0FF">
                    <a:alpha val="89998"/>
                  </a:srgbClr>
                </a:gs>
                <a:gs pos="100000">
                  <a:srgbClr val="1F497C">
                    <a:alpha val="89998"/>
                  </a:srgbClr>
                </a:gs>
              </a:gsLst>
              <a:lin ang="5400000" scaled="1"/>
            </a:gra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pic>
          <p:nvPicPr>
            <p:cNvPr id="42005" name="Picture 40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3104"/>
              <a:ext cx="5912" cy="9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29716" name="AutoShape 41"/>
            <p:cNvSpPr>
              <a:spLocks/>
            </p:cNvSpPr>
            <p:nvPr/>
          </p:nvSpPr>
          <p:spPr bwMode="auto">
            <a:xfrm>
              <a:off x="541" y="24"/>
              <a:ext cx="4648" cy="624"/>
            </a:xfrm>
            <a:prstGeom prst="roundRect">
              <a:avLst>
                <a:gd name="adj" fmla="val 16380"/>
              </a:avLst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8714" name="Rectangle 42"/>
            <p:cNvSpPr>
              <a:spLocks/>
            </p:cNvSpPr>
            <p:nvPr/>
          </p:nvSpPr>
          <p:spPr bwMode="auto">
            <a:xfrm>
              <a:off x="802" y="198"/>
              <a:ext cx="1051" cy="4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defRPr/>
              </a:pPr>
              <a:r>
                <a:rPr lang="en-US" sz="28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Norte</a:t>
              </a:r>
            </a:p>
          </p:txBody>
        </p:sp>
        <p:sp>
          <p:nvSpPr>
            <p:cNvPr id="28715" name="Rectangle 43"/>
            <p:cNvSpPr>
              <a:spLocks/>
            </p:cNvSpPr>
            <p:nvPr/>
          </p:nvSpPr>
          <p:spPr bwMode="auto">
            <a:xfrm>
              <a:off x="3245" y="476"/>
              <a:ext cx="993" cy="54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 anchor="b"/>
            <a:lstStyle/>
            <a:p>
              <a:pPr eaLnBrk="1" hangingPunct="1">
                <a:lnSpc>
                  <a:spcPct val="70000"/>
                </a:lnSpc>
                <a:defRPr/>
              </a:pPr>
              <a:r>
                <a:rPr lang="en-US" sz="2000" b="1" dirty="0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2014/15</a:t>
              </a:r>
            </a:p>
          </p:txBody>
        </p:sp>
        <p:sp>
          <p:nvSpPr>
            <p:cNvPr id="28716" name="Rectangle 44"/>
            <p:cNvSpPr>
              <a:spLocks/>
            </p:cNvSpPr>
            <p:nvPr/>
          </p:nvSpPr>
          <p:spPr bwMode="auto">
            <a:xfrm>
              <a:off x="1158" y="668"/>
              <a:ext cx="1967" cy="35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 anchor="b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2100" b="1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Portos</a:t>
              </a:r>
            </a:p>
          </p:txBody>
        </p:sp>
        <p:sp>
          <p:nvSpPr>
            <p:cNvPr id="28717" name="Rectangle 45"/>
            <p:cNvSpPr>
              <a:spLocks/>
            </p:cNvSpPr>
            <p:nvPr/>
          </p:nvSpPr>
          <p:spPr bwMode="auto">
            <a:xfrm>
              <a:off x="3245" y="156"/>
              <a:ext cx="1536" cy="4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defRPr/>
              </a:pPr>
              <a:r>
                <a:rPr lang="en-US" sz="1900" b="1" dirty="0" err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Investimentos</a:t>
              </a:r>
              <a:r>
                <a:rPr lang="en-US" sz="19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  <a:r>
                <a:rPr lang="en-US" sz="11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(</a:t>
              </a:r>
              <a:r>
                <a:rPr lang="en-US" sz="1100" b="1" dirty="0" err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Milhões</a:t>
              </a:r>
              <a:r>
                <a:rPr lang="en-US" sz="11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R$)</a:t>
              </a:r>
            </a:p>
          </p:txBody>
        </p:sp>
        <p:sp>
          <p:nvSpPr>
            <p:cNvPr id="28718" name="Rectangle 46"/>
            <p:cNvSpPr>
              <a:spLocks/>
            </p:cNvSpPr>
            <p:nvPr/>
          </p:nvSpPr>
          <p:spPr bwMode="auto">
            <a:xfrm>
              <a:off x="604" y="653"/>
              <a:ext cx="431" cy="35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 anchor="b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2100" b="1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UF</a:t>
              </a:r>
            </a:p>
          </p:txBody>
        </p:sp>
        <p:grpSp>
          <p:nvGrpSpPr>
            <p:cNvPr id="42014" name="Group 53"/>
            <p:cNvGrpSpPr>
              <a:grpSpLocks/>
            </p:cNvGrpSpPr>
            <p:nvPr/>
          </p:nvGrpSpPr>
          <p:grpSpPr bwMode="auto">
            <a:xfrm>
              <a:off x="549" y="1168"/>
              <a:ext cx="4640" cy="712"/>
              <a:chOff x="0" y="0"/>
              <a:chExt cx="4640" cy="712"/>
            </a:xfrm>
          </p:grpSpPr>
          <p:grpSp>
            <p:nvGrpSpPr>
              <p:cNvPr id="42033" name="Group 51"/>
              <p:cNvGrpSpPr>
                <a:grpSpLocks/>
              </p:cNvGrpSpPr>
              <p:nvPr/>
            </p:nvGrpSpPr>
            <p:grpSpPr bwMode="auto">
              <a:xfrm>
                <a:off x="584" y="0"/>
                <a:ext cx="4056" cy="712"/>
                <a:chOff x="0" y="0"/>
                <a:chExt cx="4056" cy="712"/>
              </a:xfrm>
            </p:grpSpPr>
            <p:grpSp>
              <p:nvGrpSpPr>
                <p:cNvPr id="42035" name="Group 49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4056" cy="712"/>
                  <a:chOff x="0" y="0"/>
                  <a:chExt cx="4056" cy="712"/>
                </a:xfrm>
              </p:grpSpPr>
              <p:sp>
                <p:nvSpPr>
                  <p:cNvPr id="42037" name="Rectangle 47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095" cy="712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42038" name="Rectangle 48"/>
                  <p:cNvSpPr>
                    <a:spLocks/>
                  </p:cNvSpPr>
                  <p:nvPr/>
                </p:nvSpPr>
                <p:spPr bwMode="auto">
                  <a:xfrm>
                    <a:off x="3100" y="0"/>
                    <a:ext cx="956" cy="712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</p:grpSp>
            <p:sp>
              <p:nvSpPr>
                <p:cNvPr id="42036" name="Rectangle 50"/>
                <p:cNvSpPr>
                  <a:spLocks/>
                </p:cNvSpPr>
                <p:nvPr/>
              </p:nvSpPr>
              <p:spPr bwMode="auto">
                <a:xfrm>
                  <a:off x="2120" y="0"/>
                  <a:ext cx="955" cy="712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2034" name="Rectangle 52"/>
              <p:cNvSpPr>
                <a:spLocks/>
              </p:cNvSpPr>
              <p:nvPr/>
            </p:nvSpPr>
            <p:spPr bwMode="auto">
              <a:xfrm>
                <a:off x="0" y="0"/>
                <a:ext cx="552" cy="712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grpSp>
          <p:nvGrpSpPr>
            <p:cNvPr id="42015" name="Group 60"/>
            <p:cNvGrpSpPr>
              <a:grpSpLocks/>
            </p:cNvGrpSpPr>
            <p:nvPr/>
          </p:nvGrpSpPr>
          <p:grpSpPr bwMode="auto">
            <a:xfrm>
              <a:off x="549" y="2240"/>
              <a:ext cx="4640" cy="376"/>
              <a:chOff x="0" y="0"/>
              <a:chExt cx="4640" cy="376"/>
            </a:xfrm>
          </p:grpSpPr>
          <p:grpSp>
            <p:nvGrpSpPr>
              <p:cNvPr id="42027" name="Group 58"/>
              <p:cNvGrpSpPr>
                <a:grpSpLocks/>
              </p:cNvGrpSpPr>
              <p:nvPr/>
            </p:nvGrpSpPr>
            <p:grpSpPr bwMode="auto">
              <a:xfrm>
                <a:off x="584" y="0"/>
                <a:ext cx="4056" cy="376"/>
                <a:chOff x="0" y="0"/>
                <a:chExt cx="4056" cy="376"/>
              </a:xfrm>
            </p:grpSpPr>
            <p:grpSp>
              <p:nvGrpSpPr>
                <p:cNvPr id="42029" name="Group 56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4056" cy="376"/>
                  <a:chOff x="0" y="0"/>
                  <a:chExt cx="4056" cy="376"/>
                </a:xfrm>
              </p:grpSpPr>
              <p:sp>
                <p:nvSpPr>
                  <p:cNvPr id="42031" name="Rectangle 54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095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42032" name="Rectangle 55"/>
                  <p:cNvSpPr>
                    <a:spLocks/>
                  </p:cNvSpPr>
                  <p:nvPr/>
                </p:nvSpPr>
                <p:spPr bwMode="auto">
                  <a:xfrm>
                    <a:off x="3100" y="0"/>
                    <a:ext cx="956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</p:grpSp>
            <p:sp>
              <p:nvSpPr>
                <p:cNvPr id="42030" name="Rectangle 57"/>
                <p:cNvSpPr>
                  <a:spLocks/>
                </p:cNvSpPr>
                <p:nvPr/>
              </p:nvSpPr>
              <p:spPr bwMode="auto">
                <a:xfrm>
                  <a:off x="2120" y="0"/>
                  <a:ext cx="955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2028" name="Rectangle 59"/>
              <p:cNvSpPr>
                <a:spLocks/>
              </p:cNvSpPr>
              <p:nvPr/>
            </p:nvSpPr>
            <p:spPr bwMode="auto">
              <a:xfrm>
                <a:off x="0" y="0"/>
                <a:ext cx="552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sp>
          <p:nvSpPr>
            <p:cNvPr id="28733" name="Rectangle 61"/>
            <p:cNvSpPr>
              <a:spLocks/>
            </p:cNvSpPr>
            <p:nvPr/>
          </p:nvSpPr>
          <p:spPr bwMode="auto">
            <a:xfrm>
              <a:off x="646" y="1275"/>
              <a:ext cx="375" cy="169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170000"/>
                </a:lnSpc>
                <a:spcBef>
                  <a:spcPts val="3164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PA</a:t>
              </a:r>
            </a:p>
            <a:p>
              <a:pPr eaLnBrk="1" hangingPunct="1">
                <a:lnSpc>
                  <a:spcPts val="1491"/>
                </a:lnSpc>
                <a:spcBef>
                  <a:spcPts val="3164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AM</a:t>
              </a:r>
            </a:p>
            <a:p>
              <a:pPr eaLnBrk="1" hangingPunct="1">
                <a:lnSpc>
                  <a:spcPts val="0"/>
                </a:lnSpc>
                <a:spcBef>
                  <a:spcPts val="3164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AP</a:t>
              </a:r>
            </a:p>
            <a:p>
              <a:pPr eaLnBrk="1" hangingPunct="1">
                <a:lnSpc>
                  <a:spcPts val="0"/>
                </a:lnSpc>
                <a:spcBef>
                  <a:spcPts val="3164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RO</a:t>
              </a:r>
            </a:p>
          </p:txBody>
        </p:sp>
        <p:sp>
          <p:nvSpPr>
            <p:cNvPr id="28734" name="Rectangle 62"/>
            <p:cNvSpPr>
              <a:spLocks/>
            </p:cNvSpPr>
            <p:nvPr/>
          </p:nvSpPr>
          <p:spPr bwMode="auto">
            <a:xfrm>
              <a:off x="1165" y="1123"/>
              <a:ext cx="2024" cy="210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 anchor="b"/>
            <a:lstStyle/>
            <a:p>
              <a:pPr eaLnBrk="1" hangingPunct="1">
                <a:lnSpc>
                  <a:spcPct val="90000"/>
                </a:lnSpc>
                <a:spcBef>
                  <a:spcPts val="155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Belém/Miramar/Outeiro/Santarém/</a:t>
              </a:r>
              <a:b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</a:b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Vila do Conde</a:t>
              </a:r>
            </a:p>
            <a:p>
              <a:pPr eaLnBrk="1" hangingPunct="1">
                <a:lnSpc>
                  <a:spcPct val="90000"/>
                </a:lnSpc>
                <a:spcBef>
                  <a:spcPts val="155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Itacoatiara/Manaus</a:t>
              </a:r>
            </a:p>
            <a:p>
              <a:pPr eaLnBrk="1" hangingPunct="1">
                <a:lnSpc>
                  <a:spcPct val="90000"/>
                </a:lnSpc>
                <a:spcBef>
                  <a:spcPts val="155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Macapá</a:t>
              </a:r>
            </a:p>
            <a:p>
              <a:pPr eaLnBrk="1" hangingPunct="1">
                <a:lnSpc>
                  <a:spcPct val="90000"/>
                </a:lnSpc>
                <a:spcBef>
                  <a:spcPts val="155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Porto Velho</a:t>
              </a:r>
            </a:p>
            <a:p>
              <a:pPr eaLnBrk="1" hangingPunct="1">
                <a:lnSpc>
                  <a:spcPct val="90000"/>
                </a:lnSpc>
                <a:spcBef>
                  <a:spcPts val="1550"/>
                </a:spcBef>
                <a:defRPr/>
              </a:pPr>
              <a:endPara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endParaRPr>
            </a:p>
          </p:txBody>
        </p:sp>
        <p:grpSp>
          <p:nvGrpSpPr>
            <p:cNvPr id="42018" name="Group 67"/>
            <p:cNvGrpSpPr>
              <a:grpSpLocks/>
            </p:cNvGrpSpPr>
            <p:nvPr/>
          </p:nvGrpSpPr>
          <p:grpSpPr bwMode="auto">
            <a:xfrm>
              <a:off x="572" y="2960"/>
              <a:ext cx="4617" cy="376"/>
              <a:chOff x="0" y="0"/>
              <a:chExt cx="4616" cy="376"/>
            </a:xfrm>
          </p:grpSpPr>
          <p:grpSp>
            <p:nvGrpSpPr>
              <p:cNvPr id="42023" name="Group 65"/>
              <p:cNvGrpSpPr>
                <a:grpSpLocks/>
              </p:cNvGrpSpPr>
              <p:nvPr/>
            </p:nvGrpSpPr>
            <p:grpSpPr bwMode="auto">
              <a:xfrm>
                <a:off x="0" y="0"/>
                <a:ext cx="4616" cy="376"/>
                <a:chOff x="0" y="0"/>
                <a:chExt cx="4616" cy="376"/>
              </a:xfrm>
            </p:grpSpPr>
            <p:sp>
              <p:nvSpPr>
                <p:cNvPr id="42025" name="Rectangle 63"/>
                <p:cNvSpPr>
                  <a:spLocks/>
                </p:cNvSpPr>
                <p:nvPr/>
              </p:nvSpPr>
              <p:spPr bwMode="auto">
                <a:xfrm>
                  <a:off x="0" y="0"/>
                  <a:ext cx="2656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2026" name="Rectangle 64"/>
                <p:cNvSpPr>
                  <a:spLocks/>
                </p:cNvSpPr>
                <p:nvPr/>
              </p:nvSpPr>
              <p:spPr bwMode="auto">
                <a:xfrm>
                  <a:off x="3661" y="0"/>
                  <a:ext cx="955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2024" name="Rectangle 66"/>
              <p:cNvSpPr>
                <a:spLocks/>
              </p:cNvSpPr>
              <p:nvPr/>
            </p:nvSpPr>
            <p:spPr bwMode="auto">
              <a:xfrm>
                <a:off x="2681" y="0"/>
                <a:ext cx="955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sp>
          <p:nvSpPr>
            <p:cNvPr id="28740" name="Rectangle 68"/>
            <p:cNvSpPr>
              <a:spLocks/>
            </p:cNvSpPr>
            <p:nvPr/>
          </p:nvSpPr>
          <p:spPr bwMode="auto">
            <a:xfrm>
              <a:off x="4252" y="1328"/>
              <a:ext cx="880" cy="19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120000"/>
                </a:lnSpc>
                <a:spcBef>
                  <a:spcPts val="1400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1.505</a:t>
              </a:r>
            </a:p>
            <a:p>
              <a:pPr algn="r" eaLnBrk="1" hangingPunct="1">
                <a:lnSpc>
                  <a:spcPct val="120000"/>
                </a:lnSpc>
                <a:spcBef>
                  <a:spcPts val="1400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 92 </a:t>
              </a:r>
            </a:p>
            <a:p>
              <a:pPr algn="r" eaLnBrk="1" hangingPunct="1">
                <a:lnSpc>
                  <a:spcPts val="1713"/>
                </a:lnSpc>
                <a:spcBef>
                  <a:spcPts val="1400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–</a:t>
              </a:r>
            </a:p>
            <a:p>
              <a:pPr algn="r" eaLnBrk="1" hangingPunct="1">
                <a:lnSpc>
                  <a:spcPts val="1713"/>
                </a:lnSpc>
                <a:spcBef>
                  <a:spcPts val="1400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–</a:t>
              </a:r>
            </a:p>
            <a:p>
              <a:pPr algn="r" eaLnBrk="1" hangingPunct="1">
                <a:lnSpc>
                  <a:spcPts val="1713"/>
                </a:lnSpc>
                <a:spcBef>
                  <a:spcPts val="1400"/>
                </a:spcBef>
                <a:defRPr/>
              </a:pPr>
              <a:r>
                <a:rPr lang="en-US" sz="2200" b="1">
                  <a:solidFill>
                    <a:srgbClr val="FFC000"/>
                  </a:solidFill>
                  <a:latin typeface="Helvetica" pitchFamily="-84" charset="0"/>
                  <a:sym typeface="Helvetica" pitchFamily="-84" charset="0"/>
                </a:rPr>
                <a:t>1.597 </a:t>
              </a:r>
            </a:p>
          </p:txBody>
        </p:sp>
        <p:sp>
          <p:nvSpPr>
            <p:cNvPr id="28741" name="Rectangle 69"/>
            <p:cNvSpPr>
              <a:spLocks/>
            </p:cNvSpPr>
            <p:nvPr/>
          </p:nvSpPr>
          <p:spPr bwMode="auto">
            <a:xfrm>
              <a:off x="3213" y="1328"/>
              <a:ext cx="953" cy="127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120000"/>
                </a:lnSpc>
                <a:spcBef>
                  <a:spcPts val="1406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3.137 </a:t>
              </a:r>
            </a:p>
            <a:p>
              <a:pPr algn="r" eaLnBrk="1" hangingPunct="1">
                <a:lnSpc>
                  <a:spcPct val="120000"/>
                </a:lnSpc>
                <a:spcBef>
                  <a:spcPts val="1406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985</a:t>
              </a:r>
            </a:p>
            <a:p>
              <a:pPr algn="r" eaLnBrk="1" hangingPunct="1">
                <a:lnSpc>
                  <a:spcPts val="1716"/>
                </a:lnSpc>
                <a:spcBef>
                  <a:spcPts val="1406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135 </a:t>
              </a:r>
            </a:p>
            <a:p>
              <a:pPr algn="r" eaLnBrk="1" hangingPunct="1">
                <a:lnSpc>
                  <a:spcPts val="1716"/>
                </a:lnSpc>
                <a:spcBef>
                  <a:spcPts val="1406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115 </a:t>
              </a:r>
            </a:p>
            <a:p>
              <a:pPr algn="r" eaLnBrk="1" hangingPunct="1">
                <a:lnSpc>
                  <a:spcPts val="1716"/>
                </a:lnSpc>
                <a:spcBef>
                  <a:spcPts val="1406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4.372 </a:t>
              </a:r>
            </a:p>
            <a:p>
              <a:pPr algn="r" eaLnBrk="1" hangingPunct="1">
                <a:lnSpc>
                  <a:spcPct val="120000"/>
                </a:lnSpc>
                <a:defRPr/>
              </a:pPr>
              <a:endParaRPr lang="en-US" sz="2200" b="1" dirty="0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endParaRPr>
            </a:p>
          </p:txBody>
        </p:sp>
        <p:sp>
          <p:nvSpPr>
            <p:cNvPr id="28742" name="Rectangle 70"/>
            <p:cNvSpPr>
              <a:spLocks/>
            </p:cNvSpPr>
            <p:nvPr/>
          </p:nvSpPr>
          <p:spPr bwMode="auto">
            <a:xfrm>
              <a:off x="549" y="2972"/>
              <a:ext cx="951" cy="3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 anchor="b"/>
            <a:lstStyle/>
            <a:p>
              <a:pPr algn="r" eaLnBrk="1" hangingPunct="1">
                <a:lnSpc>
                  <a:spcPct val="120000"/>
                </a:lnSpc>
                <a:defRPr/>
              </a:pP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TOTAL</a:t>
              </a:r>
            </a:p>
          </p:txBody>
        </p:sp>
        <p:sp>
          <p:nvSpPr>
            <p:cNvPr id="28743" name="Rectangle 71"/>
            <p:cNvSpPr>
              <a:spLocks/>
            </p:cNvSpPr>
            <p:nvPr/>
          </p:nvSpPr>
          <p:spPr bwMode="auto">
            <a:xfrm>
              <a:off x="4252" y="472"/>
              <a:ext cx="957" cy="54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 anchor="b"/>
            <a:lstStyle/>
            <a:p>
              <a:pPr eaLnBrk="1" hangingPunct="1">
                <a:lnSpc>
                  <a:spcPct val="70000"/>
                </a:lnSpc>
                <a:defRPr/>
              </a:pPr>
              <a:r>
                <a:rPr lang="en-US" sz="2000" b="1" dirty="0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2016/17</a:t>
              </a:r>
              <a:endParaRPr lang="en-US" sz="22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endParaRPr>
            </a:p>
          </p:txBody>
        </p:sp>
      </p:grpSp>
      <p:grpSp>
        <p:nvGrpSpPr>
          <p:cNvPr id="21" name="Grupo 109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1996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1998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2001" name="Imagem 76"/>
                <p:cNvPicPr>
                  <a:picLocks noChangeAspect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19" name="Conector reto 118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0" name="Retângulo 119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16" name="Retângulo 115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2000" name="Imagem 75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14" name="Retângulo 113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1994" name="CaixaDeTexto 120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1995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1D00C180-38E4-428D-8366-8E1714967EC8}" type="slidenum">
              <a:rPr lang="pt-BR" sz="1200">
                <a:solidFill>
                  <a:srgbClr val="898989"/>
                </a:solidFill>
              </a:rPr>
              <a:pPr algn="r" eaLnBrk="1" hangingPunct="1"/>
              <a:t>36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/>
          </p:cNvSpPr>
          <p:nvPr/>
        </p:nvSpPr>
        <p:spPr bwMode="auto">
          <a:xfrm rot="-5400000">
            <a:off x="2774156" y="486569"/>
            <a:ext cx="3579813" cy="9197975"/>
          </a:xfrm>
          <a:prstGeom prst="rect">
            <a:avLst/>
          </a:prstGeom>
          <a:gradFill rotWithShape="0">
            <a:gsLst>
              <a:gs pos="0">
                <a:srgbClr val="CAE1FF">
                  <a:alpha val="0"/>
                </a:srgbClr>
              </a:gs>
              <a:gs pos="100000">
                <a:srgbClr val="CAE1FF">
                  <a:alpha val="79999"/>
                </a:srgbClr>
              </a:gs>
            </a:gsLst>
            <a:lin ang="5400000" scaled="1"/>
          </a:gra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endParaRPr lang="en-US"/>
          </a:p>
        </p:txBody>
      </p:sp>
      <p:grpSp>
        <p:nvGrpSpPr>
          <p:cNvPr id="43011" name="Group 24"/>
          <p:cNvGrpSpPr>
            <a:grpSpLocks/>
          </p:cNvGrpSpPr>
          <p:nvPr/>
        </p:nvGrpSpPr>
        <p:grpSpPr bwMode="auto">
          <a:xfrm>
            <a:off x="1455738" y="1884363"/>
            <a:ext cx="6991350" cy="4660900"/>
            <a:chOff x="0" y="0"/>
            <a:chExt cx="6264" cy="4176"/>
          </a:xfrm>
        </p:grpSpPr>
        <p:grpSp>
          <p:nvGrpSpPr>
            <p:cNvPr id="43115" name="Group 17"/>
            <p:cNvGrpSpPr>
              <a:grpSpLocks/>
            </p:cNvGrpSpPr>
            <p:nvPr/>
          </p:nvGrpSpPr>
          <p:grpSpPr bwMode="auto">
            <a:xfrm>
              <a:off x="0" y="0"/>
              <a:ext cx="6264" cy="4176"/>
              <a:chOff x="0" y="0"/>
              <a:chExt cx="6264" cy="4176"/>
            </a:xfrm>
          </p:grpSpPr>
          <p:pic>
            <p:nvPicPr>
              <p:cNvPr id="43122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6264" cy="417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3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768" y="90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4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504" y="104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5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952" y="158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6" name="Picture 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752" y="168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7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992" y="215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8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432" y="271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29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024" y="296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0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320" y="300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1" name="Picture 1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912" y="316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2" name="Picture 1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768" y="339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3" name="Picture 1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48" y="3640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4" name="Picture 1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52" y="380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5" name="Picture 1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024" y="142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3136" name="Picture 1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240" y="195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</p:grpSp>
        <p:pic>
          <p:nvPicPr>
            <p:cNvPr id="43116" name="Picture 1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12" y="576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3117" name="Picture 1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8" y="720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3118" name="Picture 2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32" y="90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3119" name="Picture 2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52" y="83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3120" name="Picture 2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04" y="800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3121" name="Picture 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00" y="139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grpSp>
        <p:nvGrpSpPr>
          <p:cNvPr id="43012" name="Group 3"/>
          <p:cNvGrpSpPr>
            <a:grpSpLocks/>
          </p:cNvGrpSpPr>
          <p:nvPr/>
        </p:nvGrpSpPr>
        <p:grpSpPr bwMode="auto">
          <a:xfrm>
            <a:off x="2530475" y="2316163"/>
            <a:ext cx="6729413" cy="4110037"/>
            <a:chOff x="3464795" y="3288965"/>
            <a:chExt cx="9569458" cy="5843037"/>
          </a:xfrm>
        </p:grpSpPr>
        <p:sp>
          <p:nvSpPr>
            <p:cNvPr id="43091" name="CaixaDeTexto 5"/>
            <p:cNvSpPr txBox="1">
              <a:spLocks noChangeArrowheads="1"/>
            </p:cNvSpPr>
            <p:nvPr/>
          </p:nvSpPr>
          <p:spPr bwMode="auto">
            <a:xfrm>
              <a:off x="3464795" y="4649406"/>
              <a:ext cx="138154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Velho</a:t>
              </a:r>
            </a:p>
          </p:txBody>
        </p:sp>
        <p:sp>
          <p:nvSpPr>
            <p:cNvPr id="43092" name="CaixaDeTexto 6"/>
            <p:cNvSpPr txBox="1">
              <a:spLocks noChangeArrowheads="1"/>
            </p:cNvSpPr>
            <p:nvPr/>
          </p:nvSpPr>
          <p:spPr bwMode="auto">
            <a:xfrm>
              <a:off x="3838002" y="4012657"/>
              <a:ext cx="1584639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Manaus/Itacoatiara</a:t>
              </a:r>
            </a:p>
          </p:txBody>
        </p:sp>
        <p:sp>
          <p:nvSpPr>
            <p:cNvPr id="43093" name="CaixaDeTexto 7"/>
            <p:cNvSpPr txBox="1">
              <a:spLocks noChangeArrowheads="1"/>
            </p:cNvSpPr>
            <p:nvPr/>
          </p:nvSpPr>
          <p:spPr bwMode="auto">
            <a:xfrm>
              <a:off x="6502424" y="3713653"/>
              <a:ext cx="1120417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Santarém</a:t>
              </a:r>
            </a:p>
          </p:txBody>
        </p:sp>
        <p:sp>
          <p:nvSpPr>
            <p:cNvPr id="43094" name="CaixaDeTexto 33"/>
            <p:cNvSpPr txBox="1">
              <a:spLocks noChangeArrowheads="1"/>
            </p:cNvSpPr>
            <p:nvPr/>
          </p:nvSpPr>
          <p:spPr bwMode="auto">
            <a:xfrm>
              <a:off x="7582594" y="4001653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Vila do Conde</a:t>
              </a:r>
            </a:p>
          </p:txBody>
        </p:sp>
        <p:sp>
          <p:nvSpPr>
            <p:cNvPr id="43095" name="CaixaDeTexto 38"/>
            <p:cNvSpPr txBox="1">
              <a:spLocks noChangeArrowheads="1"/>
            </p:cNvSpPr>
            <p:nvPr/>
          </p:nvSpPr>
          <p:spPr bwMode="auto">
            <a:xfrm>
              <a:off x="8888838" y="3627233"/>
              <a:ext cx="233056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Belém/Miramar/Outeiros</a:t>
              </a:r>
            </a:p>
          </p:txBody>
        </p:sp>
        <p:sp>
          <p:nvSpPr>
            <p:cNvPr id="43096" name="CaixaDeTexto 42"/>
            <p:cNvSpPr txBox="1">
              <a:spLocks noChangeArrowheads="1"/>
            </p:cNvSpPr>
            <p:nvPr/>
          </p:nvSpPr>
          <p:spPr bwMode="auto">
            <a:xfrm>
              <a:off x="10895119" y="4145650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Pecém</a:t>
              </a:r>
            </a:p>
          </p:txBody>
        </p:sp>
        <p:sp>
          <p:nvSpPr>
            <p:cNvPr id="43097" name="CaixaDeTexto 43"/>
            <p:cNvSpPr txBox="1">
              <a:spLocks noChangeArrowheads="1"/>
            </p:cNvSpPr>
            <p:nvPr/>
          </p:nvSpPr>
          <p:spPr bwMode="auto">
            <a:xfrm>
              <a:off x="9721849" y="3940368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Itaqui</a:t>
              </a:r>
            </a:p>
          </p:txBody>
        </p:sp>
        <p:sp>
          <p:nvSpPr>
            <p:cNvPr id="43098" name="CaixaDeTexto 44"/>
            <p:cNvSpPr txBox="1">
              <a:spLocks noChangeArrowheads="1"/>
            </p:cNvSpPr>
            <p:nvPr/>
          </p:nvSpPr>
          <p:spPr bwMode="auto">
            <a:xfrm>
              <a:off x="10441743" y="5801645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Aratu/Salvador</a:t>
              </a:r>
            </a:p>
          </p:txBody>
        </p:sp>
        <p:sp>
          <p:nvSpPr>
            <p:cNvPr id="43099" name="CaixaDeTexto 46"/>
            <p:cNvSpPr txBox="1">
              <a:spLocks noChangeArrowheads="1"/>
            </p:cNvSpPr>
            <p:nvPr/>
          </p:nvSpPr>
          <p:spPr bwMode="auto">
            <a:xfrm>
              <a:off x="11615233" y="5092683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Suape/Recife</a:t>
              </a:r>
            </a:p>
          </p:txBody>
        </p:sp>
        <p:sp>
          <p:nvSpPr>
            <p:cNvPr id="43100" name="CaixaDeTexto 48"/>
            <p:cNvSpPr txBox="1">
              <a:spLocks noChangeArrowheads="1"/>
            </p:cNvSpPr>
            <p:nvPr/>
          </p:nvSpPr>
          <p:spPr bwMode="auto">
            <a:xfrm>
              <a:off x="6692538" y="7797467"/>
              <a:ext cx="197335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Paranaguá/Antonina</a:t>
              </a:r>
            </a:p>
          </p:txBody>
        </p:sp>
        <p:sp>
          <p:nvSpPr>
            <p:cNvPr id="43101" name="CaixaDeTexto 53"/>
            <p:cNvSpPr txBox="1">
              <a:spLocks noChangeArrowheads="1"/>
            </p:cNvSpPr>
            <p:nvPr/>
          </p:nvSpPr>
          <p:spPr bwMode="auto">
            <a:xfrm>
              <a:off x="6574434" y="7961636"/>
              <a:ext cx="329739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3102" name="CaixaDeTexto 54"/>
            <p:cNvSpPr txBox="1">
              <a:spLocks noChangeArrowheads="1"/>
            </p:cNvSpPr>
            <p:nvPr/>
          </p:nvSpPr>
          <p:spPr bwMode="auto">
            <a:xfrm>
              <a:off x="5422276" y="8621117"/>
              <a:ext cx="129228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3103" name="CaixaDeTexto 56"/>
            <p:cNvSpPr txBox="1">
              <a:spLocks noChangeArrowheads="1"/>
            </p:cNvSpPr>
            <p:nvPr/>
          </p:nvSpPr>
          <p:spPr bwMode="auto">
            <a:xfrm>
              <a:off x="5233950" y="8825634"/>
              <a:ext cx="126847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Rio Grande</a:t>
              </a:r>
            </a:p>
          </p:txBody>
        </p:sp>
        <p:sp>
          <p:nvSpPr>
            <p:cNvPr id="43104" name="Elipse 1"/>
            <p:cNvSpPr>
              <a:spLocks noChangeArrowheads="1"/>
            </p:cNvSpPr>
            <p:nvPr/>
          </p:nvSpPr>
          <p:spPr bwMode="auto">
            <a:xfrm>
              <a:off x="10027831" y="4189327"/>
              <a:ext cx="304814" cy="263495"/>
            </a:xfrm>
            <a:prstGeom prst="ellipse">
              <a:avLst/>
            </a:prstGeom>
            <a:solidFill>
              <a:srgbClr val="0E77BC">
                <a:alpha val="0"/>
              </a:srgbClr>
            </a:solidFill>
            <a:ln w="254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lIns="91435" tIns="45718" rIns="91435" bIns="45718"/>
            <a:lstStyle/>
            <a:p>
              <a:pPr defTabSz="641350"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</a:endParaRPr>
            </a:p>
          </p:txBody>
        </p:sp>
        <p:sp>
          <p:nvSpPr>
            <p:cNvPr id="43105" name="CaixaDeTexto 44"/>
            <p:cNvSpPr txBox="1">
              <a:spLocks noChangeArrowheads="1"/>
            </p:cNvSpPr>
            <p:nvPr/>
          </p:nvSpPr>
          <p:spPr bwMode="auto">
            <a:xfrm>
              <a:off x="10022474" y="6101449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Sul / Ilhéus</a:t>
              </a:r>
            </a:p>
          </p:txBody>
        </p:sp>
        <p:sp>
          <p:nvSpPr>
            <p:cNvPr id="43106" name="CaixaDeTexto 53"/>
            <p:cNvSpPr txBox="1">
              <a:spLocks noChangeArrowheads="1"/>
            </p:cNvSpPr>
            <p:nvPr/>
          </p:nvSpPr>
          <p:spPr bwMode="auto">
            <a:xfrm>
              <a:off x="6430412" y="8177635"/>
              <a:ext cx="329739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Itajaí/Imbituba/São Francisco do Sul</a:t>
              </a:r>
            </a:p>
          </p:txBody>
        </p:sp>
        <p:sp>
          <p:nvSpPr>
            <p:cNvPr id="43107" name="CaixaDeTexto 51"/>
            <p:cNvSpPr txBox="1">
              <a:spLocks noChangeArrowheads="1"/>
            </p:cNvSpPr>
            <p:nvPr/>
          </p:nvSpPr>
          <p:spPr bwMode="auto">
            <a:xfrm>
              <a:off x="9166845" y="6975070"/>
              <a:ext cx="248138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Vitória</a:t>
              </a:r>
            </a:p>
          </p:txBody>
        </p:sp>
        <p:sp>
          <p:nvSpPr>
            <p:cNvPr id="43108" name="CaixaDeTexto 52"/>
            <p:cNvSpPr txBox="1">
              <a:spLocks noChangeArrowheads="1"/>
            </p:cNvSpPr>
            <p:nvPr/>
          </p:nvSpPr>
          <p:spPr bwMode="auto">
            <a:xfrm>
              <a:off x="7642402" y="7468726"/>
              <a:ext cx="876341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3109" name="CaixaDeTexto 55"/>
            <p:cNvSpPr txBox="1">
              <a:spLocks noChangeArrowheads="1"/>
            </p:cNvSpPr>
            <p:nvPr/>
          </p:nvSpPr>
          <p:spPr bwMode="auto">
            <a:xfrm>
              <a:off x="8450116" y="7457638"/>
              <a:ext cx="198410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Itaguaí/Rio de Janeiro</a:t>
              </a:r>
            </a:p>
          </p:txBody>
        </p:sp>
        <p:sp>
          <p:nvSpPr>
            <p:cNvPr id="43110" name="CaixaDeTexto 8"/>
            <p:cNvSpPr txBox="1">
              <a:spLocks noChangeArrowheads="1"/>
            </p:cNvSpPr>
            <p:nvPr/>
          </p:nvSpPr>
          <p:spPr bwMode="auto">
            <a:xfrm>
              <a:off x="7052595" y="7607383"/>
              <a:ext cx="207266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Santos/São Sebastião</a:t>
              </a:r>
            </a:p>
          </p:txBody>
        </p:sp>
        <p:sp>
          <p:nvSpPr>
            <p:cNvPr id="43111" name="CaixaDeTexto 33"/>
            <p:cNvSpPr txBox="1">
              <a:spLocks noChangeArrowheads="1"/>
            </p:cNvSpPr>
            <p:nvPr/>
          </p:nvSpPr>
          <p:spPr bwMode="auto">
            <a:xfrm>
              <a:off x="8567559" y="3288965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Macapá</a:t>
              </a:r>
            </a:p>
          </p:txBody>
        </p:sp>
        <p:sp>
          <p:nvSpPr>
            <p:cNvPr id="43112" name="CaixaDeTexto 46"/>
            <p:cNvSpPr txBox="1">
              <a:spLocks noChangeArrowheads="1"/>
            </p:cNvSpPr>
            <p:nvPr/>
          </p:nvSpPr>
          <p:spPr bwMode="auto">
            <a:xfrm>
              <a:off x="11705954" y="4872399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Cabedelo</a:t>
              </a:r>
            </a:p>
          </p:txBody>
        </p:sp>
        <p:sp>
          <p:nvSpPr>
            <p:cNvPr id="43113" name="CaixaDeTexto 46"/>
            <p:cNvSpPr txBox="1">
              <a:spLocks noChangeArrowheads="1"/>
            </p:cNvSpPr>
            <p:nvPr/>
          </p:nvSpPr>
          <p:spPr bwMode="auto">
            <a:xfrm>
              <a:off x="11343071" y="5390718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Maceió</a:t>
              </a:r>
            </a:p>
          </p:txBody>
        </p:sp>
        <p:sp>
          <p:nvSpPr>
            <p:cNvPr id="43114" name="CaixaDeTexto 56"/>
            <p:cNvSpPr txBox="1">
              <a:spLocks noChangeArrowheads="1"/>
            </p:cNvSpPr>
            <p:nvPr/>
          </p:nvSpPr>
          <p:spPr bwMode="auto">
            <a:xfrm>
              <a:off x="5933792" y="8514642"/>
              <a:ext cx="126847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Alegre</a:t>
              </a:r>
            </a:p>
          </p:txBody>
        </p:sp>
      </p:grpSp>
      <p:grpSp>
        <p:nvGrpSpPr>
          <p:cNvPr id="43013" name="Group 27"/>
          <p:cNvGrpSpPr>
            <a:grpSpLocks/>
          </p:cNvGrpSpPr>
          <p:nvPr/>
        </p:nvGrpSpPr>
        <p:grpSpPr bwMode="auto">
          <a:xfrm>
            <a:off x="6619875" y="2751138"/>
            <a:ext cx="517525" cy="385762"/>
            <a:chOff x="0" y="0"/>
            <a:chExt cx="465" cy="345"/>
          </a:xfrm>
        </p:grpSpPr>
        <p:sp>
          <p:nvSpPr>
            <p:cNvPr id="43089" name="Oval 25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90" name="Oval 26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14" name="Group 30"/>
          <p:cNvGrpSpPr>
            <a:grpSpLocks/>
          </p:cNvGrpSpPr>
          <p:nvPr/>
        </p:nvGrpSpPr>
        <p:grpSpPr bwMode="auto">
          <a:xfrm>
            <a:off x="7405688" y="2911475"/>
            <a:ext cx="517525" cy="387350"/>
            <a:chOff x="0" y="0"/>
            <a:chExt cx="465" cy="345"/>
          </a:xfrm>
        </p:grpSpPr>
        <p:sp>
          <p:nvSpPr>
            <p:cNvPr id="43087" name="Oval 28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88" name="Oval 29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15" name="Group 35"/>
          <p:cNvGrpSpPr>
            <a:grpSpLocks/>
          </p:cNvGrpSpPr>
          <p:nvPr/>
        </p:nvGrpSpPr>
        <p:grpSpPr bwMode="auto">
          <a:xfrm>
            <a:off x="7923213" y="3519488"/>
            <a:ext cx="519112" cy="385762"/>
            <a:chOff x="0" y="0"/>
            <a:chExt cx="465" cy="345"/>
          </a:xfrm>
        </p:grpSpPr>
        <p:sp>
          <p:nvSpPr>
            <p:cNvPr id="43085" name="Oval 33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86" name="Oval 34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16" name="Group 38"/>
          <p:cNvGrpSpPr>
            <a:grpSpLocks/>
          </p:cNvGrpSpPr>
          <p:nvPr/>
        </p:nvGrpSpPr>
        <p:grpSpPr bwMode="auto">
          <a:xfrm>
            <a:off x="7119938" y="3930650"/>
            <a:ext cx="517525" cy="385763"/>
            <a:chOff x="0" y="0"/>
            <a:chExt cx="465" cy="345"/>
          </a:xfrm>
        </p:grpSpPr>
        <p:sp>
          <p:nvSpPr>
            <p:cNvPr id="43083" name="Oval 36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84" name="Oval 37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17" name="Group 41"/>
          <p:cNvGrpSpPr>
            <a:grpSpLocks/>
          </p:cNvGrpSpPr>
          <p:nvPr/>
        </p:nvGrpSpPr>
        <p:grpSpPr bwMode="auto">
          <a:xfrm>
            <a:off x="7691438" y="3644900"/>
            <a:ext cx="517525" cy="385763"/>
            <a:chOff x="0" y="0"/>
            <a:chExt cx="465" cy="345"/>
          </a:xfrm>
        </p:grpSpPr>
        <p:sp>
          <p:nvSpPr>
            <p:cNvPr id="43081" name="Oval 39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82" name="Oval 40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18" name="Group 44"/>
          <p:cNvGrpSpPr>
            <a:grpSpLocks/>
          </p:cNvGrpSpPr>
          <p:nvPr/>
        </p:nvGrpSpPr>
        <p:grpSpPr bwMode="auto">
          <a:xfrm>
            <a:off x="6851650" y="4144963"/>
            <a:ext cx="519113" cy="385762"/>
            <a:chOff x="0" y="0"/>
            <a:chExt cx="465" cy="345"/>
          </a:xfrm>
        </p:grpSpPr>
        <p:sp>
          <p:nvSpPr>
            <p:cNvPr id="43079" name="Oval 42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80" name="Oval 43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19" name="Group 47"/>
          <p:cNvGrpSpPr>
            <a:grpSpLocks/>
          </p:cNvGrpSpPr>
          <p:nvPr/>
        </p:nvGrpSpPr>
        <p:grpSpPr bwMode="auto">
          <a:xfrm>
            <a:off x="8002588" y="3340100"/>
            <a:ext cx="519112" cy="387350"/>
            <a:chOff x="0" y="0"/>
            <a:chExt cx="465" cy="345"/>
          </a:xfrm>
        </p:grpSpPr>
        <p:sp>
          <p:nvSpPr>
            <p:cNvPr id="43077" name="Oval 45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3078" name="Oval 46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3020" name="Group 1"/>
          <p:cNvGrpSpPr>
            <a:grpSpLocks/>
          </p:cNvGrpSpPr>
          <p:nvPr/>
        </p:nvGrpSpPr>
        <p:grpSpPr bwMode="auto">
          <a:xfrm>
            <a:off x="-282575" y="1100138"/>
            <a:ext cx="6597650" cy="5421312"/>
            <a:chOff x="-388938" y="2044700"/>
            <a:chExt cx="9383713" cy="7708900"/>
          </a:xfrm>
        </p:grpSpPr>
        <p:pic>
          <p:nvPicPr>
            <p:cNvPr id="43037" name="Picture 48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388938" y="8191500"/>
              <a:ext cx="9383713" cy="15621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43038" name="AutoShape 49"/>
            <p:cNvSpPr>
              <a:spLocks/>
            </p:cNvSpPr>
            <p:nvPr/>
          </p:nvSpPr>
          <p:spPr bwMode="auto">
            <a:xfrm>
              <a:off x="444500" y="2044700"/>
              <a:ext cx="7442200" cy="6223000"/>
            </a:xfrm>
            <a:prstGeom prst="roundRect">
              <a:avLst>
                <a:gd name="adj" fmla="val 3060"/>
              </a:avLst>
            </a:prstGeom>
            <a:gradFill rotWithShape="0">
              <a:gsLst>
                <a:gs pos="0">
                  <a:srgbClr val="2BC0FF">
                    <a:alpha val="89998"/>
                  </a:srgbClr>
                </a:gs>
                <a:gs pos="100000">
                  <a:srgbClr val="1F497C">
                    <a:alpha val="89998"/>
                  </a:srgbClr>
                </a:gs>
              </a:gsLst>
              <a:lin ang="5400000" scaled="1"/>
            </a:gra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27677" name="AutoShape 50"/>
            <p:cNvSpPr>
              <a:spLocks/>
            </p:cNvSpPr>
            <p:nvPr/>
          </p:nvSpPr>
          <p:spPr bwMode="auto">
            <a:xfrm>
              <a:off x="469900" y="2082800"/>
              <a:ext cx="7378700" cy="990600"/>
            </a:xfrm>
            <a:prstGeom prst="roundRect">
              <a:avLst>
                <a:gd name="adj" fmla="val 16380"/>
              </a:avLst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9747" name="Rectangle 51"/>
            <p:cNvSpPr>
              <a:spLocks/>
            </p:cNvSpPr>
            <p:nvPr/>
          </p:nvSpPr>
          <p:spPr bwMode="auto">
            <a:xfrm>
              <a:off x="823540" y="2331385"/>
              <a:ext cx="2887817" cy="71107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defRPr/>
              </a:pPr>
              <a:r>
                <a:rPr lang="en-US" sz="2800" b="1" dirty="0" err="1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Nordeste</a:t>
              </a:r>
              <a:endParaRPr lang="en-US" sz="2800" b="1" dirty="0">
                <a:solidFill>
                  <a:srgbClr val="FFC000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endParaRPr>
            </a:p>
          </p:txBody>
        </p:sp>
        <p:sp>
          <p:nvSpPr>
            <p:cNvPr id="29749" name="Rectangle 53"/>
            <p:cNvSpPr>
              <a:spLocks/>
            </p:cNvSpPr>
            <p:nvPr/>
          </p:nvSpPr>
          <p:spPr bwMode="auto">
            <a:xfrm>
              <a:off x="1446712" y="3295280"/>
              <a:ext cx="3124894" cy="55982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2100" b="1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Portos</a:t>
              </a:r>
            </a:p>
          </p:txBody>
        </p:sp>
        <p:sp>
          <p:nvSpPr>
            <p:cNvPr id="29750" name="Rectangle 54"/>
            <p:cNvSpPr>
              <a:spLocks/>
            </p:cNvSpPr>
            <p:nvPr/>
          </p:nvSpPr>
          <p:spPr bwMode="auto">
            <a:xfrm>
              <a:off x="4749977" y="2306554"/>
              <a:ext cx="2438501" cy="71106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defRPr/>
              </a:pPr>
              <a:r>
                <a:rPr lang="en-US" sz="1900" b="1" dirty="0" err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Investimentos</a:t>
              </a:r>
              <a:r>
                <a:rPr lang="en-US" sz="19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  <a:r>
                <a:rPr lang="en-US" sz="11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(</a:t>
              </a:r>
              <a:r>
                <a:rPr lang="en-US" sz="1100" b="1" dirty="0" err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Milhões</a:t>
              </a:r>
              <a:r>
                <a:rPr lang="en-US" sz="11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R$)</a:t>
              </a:r>
            </a:p>
          </p:txBody>
        </p:sp>
        <p:sp>
          <p:nvSpPr>
            <p:cNvPr id="29751" name="Rectangle 55"/>
            <p:cNvSpPr>
              <a:spLocks/>
            </p:cNvSpPr>
            <p:nvPr/>
          </p:nvSpPr>
          <p:spPr bwMode="auto">
            <a:xfrm>
              <a:off x="570658" y="3308824"/>
              <a:ext cx="686393" cy="5575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2100" b="1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UF</a:t>
              </a:r>
            </a:p>
          </p:txBody>
        </p:sp>
        <p:grpSp>
          <p:nvGrpSpPr>
            <p:cNvPr id="43046" name="Group 62"/>
            <p:cNvGrpSpPr>
              <a:grpSpLocks/>
            </p:cNvGrpSpPr>
            <p:nvPr/>
          </p:nvGrpSpPr>
          <p:grpSpPr bwMode="auto">
            <a:xfrm>
              <a:off x="482600" y="3924300"/>
              <a:ext cx="7366000" cy="596900"/>
              <a:chOff x="0" y="0"/>
              <a:chExt cx="4640" cy="376"/>
            </a:xfrm>
          </p:grpSpPr>
          <p:grpSp>
            <p:nvGrpSpPr>
              <p:cNvPr id="43071" name="Group 60"/>
              <p:cNvGrpSpPr>
                <a:grpSpLocks/>
              </p:cNvGrpSpPr>
              <p:nvPr/>
            </p:nvGrpSpPr>
            <p:grpSpPr bwMode="auto">
              <a:xfrm>
                <a:off x="584" y="0"/>
                <a:ext cx="4056" cy="376"/>
                <a:chOff x="0" y="0"/>
                <a:chExt cx="4056" cy="376"/>
              </a:xfrm>
            </p:grpSpPr>
            <p:grpSp>
              <p:nvGrpSpPr>
                <p:cNvPr id="43073" name="Group 58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4056" cy="376"/>
                  <a:chOff x="0" y="0"/>
                  <a:chExt cx="4056" cy="376"/>
                </a:xfrm>
              </p:grpSpPr>
              <p:sp>
                <p:nvSpPr>
                  <p:cNvPr id="43075" name="Rectangle 56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095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43076" name="Rectangle 57"/>
                  <p:cNvSpPr>
                    <a:spLocks/>
                  </p:cNvSpPr>
                  <p:nvPr/>
                </p:nvSpPr>
                <p:spPr bwMode="auto">
                  <a:xfrm>
                    <a:off x="3100" y="0"/>
                    <a:ext cx="956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</p:grpSp>
            <p:sp>
              <p:nvSpPr>
                <p:cNvPr id="43074" name="Rectangle 59"/>
                <p:cNvSpPr>
                  <a:spLocks/>
                </p:cNvSpPr>
                <p:nvPr/>
              </p:nvSpPr>
              <p:spPr bwMode="auto">
                <a:xfrm>
                  <a:off x="2120" y="0"/>
                  <a:ext cx="955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3072" name="Rectangle 61"/>
              <p:cNvSpPr>
                <a:spLocks/>
              </p:cNvSpPr>
              <p:nvPr/>
            </p:nvSpPr>
            <p:spPr bwMode="auto">
              <a:xfrm>
                <a:off x="0" y="0"/>
                <a:ext cx="552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grpSp>
          <p:nvGrpSpPr>
            <p:cNvPr id="43047" name="Group 67"/>
            <p:cNvGrpSpPr>
              <a:grpSpLocks/>
            </p:cNvGrpSpPr>
            <p:nvPr/>
          </p:nvGrpSpPr>
          <p:grpSpPr bwMode="auto">
            <a:xfrm>
              <a:off x="519113" y="7569200"/>
              <a:ext cx="7329487" cy="596900"/>
              <a:chOff x="0" y="0"/>
              <a:chExt cx="4616" cy="376"/>
            </a:xfrm>
          </p:grpSpPr>
          <p:grpSp>
            <p:nvGrpSpPr>
              <p:cNvPr id="43067" name="Group 65"/>
              <p:cNvGrpSpPr>
                <a:grpSpLocks/>
              </p:cNvGrpSpPr>
              <p:nvPr/>
            </p:nvGrpSpPr>
            <p:grpSpPr bwMode="auto">
              <a:xfrm>
                <a:off x="0" y="0"/>
                <a:ext cx="4616" cy="376"/>
                <a:chOff x="0" y="0"/>
                <a:chExt cx="4616" cy="376"/>
              </a:xfrm>
            </p:grpSpPr>
            <p:sp>
              <p:nvSpPr>
                <p:cNvPr id="43069" name="Rectangle 63"/>
                <p:cNvSpPr>
                  <a:spLocks/>
                </p:cNvSpPr>
                <p:nvPr/>
              </p:nvSpPr>
              <p:spPr bwMode="auto">
                <a:xfrm>
                  <a:off x="0" y="0"/>
                  <a:ext cx="2656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3070" name="Rectangle 64"/>
                <p:cNvSpPr>
                  <a:spLocks/>
                </p:cNvSpPr>
                <p:nvPr/>
              </p:nvSpPr>
              <p:spPr bwMode="auto">
                <a:xfrm>
                  <a:off x="3661" y="0"/>
                  <a:ext cx="955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3068" name="Rectangle 66"/>
              <p:cNvSpPr>
                <a:spLocks/>
              </p:cNvSpPr>
              <p:nvPr/>
            </p:nvSpPr>
            <p:spPr bwMode="auto">
              <a:xfrm>
                <a:off x="2681" y="0"/>
                <a:ext cx="955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sp>
          <p:nvSpPr>
            <p:cNvPr id="29764" name="Rectangle 68"/>
            <p:cNvSpPr>
              <a:spLocks/>
            </p:cNvSpPr>
            <p:nvPr/>
          </p:nvSpPr>
          <p:spPr bwMode="auto">
            <a:xfrm>
              <a:off x="532273" y="7606847"/>
              <a:ext cx="1512774" cy="58465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120000"/>
                </a:lnSpc>
                <a:defRPr/>
              </a:pP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TOTAL</a:t>
              </a:r>
            </a:p>
          </p:txBody>
        </p:sp>
        <p:grpSp>
          <p:nvGrpSpPr>
            <p:cNvPr id="43049" name="Group 76"/>
            <p:cNvGrpSpPr>
              <a:grpSpLocks/>
            </p:cNvGrpSpPr>
            <p:nvPr/>
          </p:nvGrpSpPr>
          <p:grpSpPr bwMode="auto">
            <a:xfrm>
              <a:off x="482600" y="5270500"/>
              <a:ext cx="7366000" cy="596900"/>
              <a:chOff x="0" y="0"/>
              <a:chExt cx="4640" cy="376"/>
            </a:xfrm>
          </p:grpSpPr>
          <p:grpSp>
            <p:nvGrpSpPr>
              <p:cNvPr id="43061" name="Group 74"/>
              <p:cNvGrpSpPr>
                <a:grpSpLocks/>
              </p:cNvGrpSpPr>
              <p:nvPr/>
            </p:nvGrpSpPr>
            <p:grpSpPr bwMode="auto">
              <a:xfrm>
                <a:off x="584" y="0"/>
                <a:ext cx="4056" cy="376"/>
                <a:chOff x="0" y="0"/>
                <a:chExt cx="4056" cy="376"/>
              </a:xfrm>
            </p:grpSpPr>
            <p:grpSp>
              <p:nvGrpSpPr>
                <p:cNvPr id="43063" name="Group 72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4056" cy="376"/>
                  <a:chOff x="0" y="0"/>
                  <a:chExt cx="4056" cy="376"/>
                </a:xfrm>
              </p:grpSpPr>
              <p:sp>
                <p:nvSpPr>
                  <p:cNvPr id="43065" name="Rectangle 70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095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43066" name="Rectangle 71"/>
                  <p:cNvSpPr>
                    <a:spLocks/>
                  </p:cNvSpPr>
                  <p:nvPr/>
                </p:nvSpPr>
                <p:spPr bwMode="auto">
                  <a:xfrm>
                    <a:off x="3100" y="0"/>
                    <a:ext cx="956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</p:grpSp>
            <p:sp>
              <p:nvSpPr>
                <p:cNvPr id="43064" name="Rectangle 73"/>
                <p:cNvSpPr>
                  <a:spLocks/>
                </p:cNvSpPr>
                <p:nvPr/>
              </p:nvSpPr>
              <p:spPr bwMode="auto">
                <a:xfrm>
                  <a:off x="2120" y="0"/>
                  <a:ext cx="955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3062" name="Rectangle 75"/>
              <p:cNvSpPr>
                <a:spLocks/>
              </p:cNvSpPr>
              <p:nvPr/>
            </p:nvSpPr>
            <p:spPr bwMode="auto">
              <a:xfrm>
                <a:off x="0" y="0"/>
                <a:ext cx="552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grpSp>
          <p:nvGrpSpPr>
            <p:cNvPr id="43050" name="Group 83"/>
            <p:cNvGrpSpPr>
              <a:grpSpLocks/>
            </p:cNvGrpSpPr>
            <p:nvPr/>
          </p:nvGrpSpPr>
          <p:grpSpPr bwMode="auto">
            <a:xfrm>
              <a:off x="482600" y="6426200"/>
              <a:ext cx="7366000" cy="596900"/>
              <a:chOff x="0" y="0"/>
              <a:chExt cx="4640" cy="376"/>
            </a:xfrm>
          </p:grpSpPr>
          <p:grpSp>
            <p:nvGrpSpPr>
              <p:cNvPr id="43055" name="Group 81"/>
              <p:cNvGrpSpPr>
                <a:grpSpLocks/>
              </p:cNvGrpSpPr>
              <p:nvPr/>
            </p:nvGrpSpPr>
            <p:grpSpPr bwMode="auto">
              <a:xfrm>
                <a:off x="584" y="0"/>
                <a:ext cx="4056" cy="376"/>
                <a:chOff x="0" y="0"/>
                <a:chExt cx="4056" cy="376"/>
              </a:xfrm>
            </p:grpSpPr>
            <p:grpSp>
              <p:nvGrpSpPr>
                <p:cNvPr id="43057" name="Group 79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4056" cy="376"/>
                  <a:chOff x="0" y="0"/>
                  <a:chExt cx="4056" cy="376"/>
                </a:xfrm>
              </p:grpSpPr>
              <p:sp>
                <p:nvSpPr>
                  <p:cNvPr id="43059" name="Rectangle 77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095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  <p:sp>
                <p:nvSpPr>
                  <p:cNvPr id="43060" name="Rectangle 78"/>
                  <p:cNvSpPr>
                    <a:spLocks/>
                  </p:cNvSpPr>
                  <p:nvPr/>
                </p:nvSpPr>
                <p:spPr bwMode="auto">
                  <a:xfrm>
                    <a:off x="3100" y="0"/>
                    <a:ext cx="956" cy="376"/>
                  </a:xfrm>
                  <a:prstGeom prst="rect">
                    <a:avLst/>
                  </a:prstGeom>
                  <a:solidFill>
                    <a:srgbClr val="000000">
                      <a:alpha val="20000"/>
                    </a:srgbClr>
                  </a:solidFill>
                  <a:ln w="25400">
                    <a:solidFill>
                      <a:schemeClr val="tx1">
                        <a:alpha val="0"/>
                      </a:schemeClr>
                    </a:solidFill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eaLnBrk="1" hangingPunct="1"/>
                    <a:endParaRPr lang="en-US"/>
                  </a:p>
                </p:txBody>
              </p:sp>
            </p:grpSp>
            <p:sp>
              <p:nvSpPr>
                <p:cNvPr id="43058" name="Rectangle 80"/>
                <p:cNvSpPr>
                  <a:spLocks/>
                </p:cNvSpPr>
                <p:nvPr/>
              </p:nvSpPr>
              <p:spPr bwMode="auto">
                <a:xfrm>
                  <a:off x="2120" y="0"/>
                  <a:ext cx="955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43056" name="Rectangle 82"/>
              <p:cNvSpPr>
                <a:spLocks/>
              </p:cNvSpPr>
              <p:nvPr/>
            </p:nvSpPr>
            <p:spPr bwMode="auto">
              <a:xfrm>
                <a:off x="0" y="0"/>
                <a:ext cx="552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sp>
          <p:nvSpPr>
            <p:cNvPr id="29780" name="Rectangle 84"/>
            <p:cNvSpPr>
              <a:spLocks/>
            </p:cNvSpPr>
            <p:nvPr/>
          </p:nvSpPr>
          <p:spPr bwMode="auto">
            <a:xfrm>
              <a:off x="633878" y="3855107"/>
              <a:ext cx="598335" cy="407680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ts val="3333"/>
                </a:lnSpc>
                <a:defRPr/>
              </a:pPr>
              <a:r>
                <a:rPr lang="en-US" sz="15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MA</a:t>
              </a:r>
            </a:p>
            <a:p>
              <a:pPr eaLnBrk="1" hangingPunct="1">
                <a:lnSpc>
                  <a:spcPts val="4036"/>
                </a:lnSpc>
                <a:defRPr/>
              </a:pPr>
              <a:r>
                <a:rPr lang="en-US" sz="15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BA</a:t>
              </a:r>
            </a:p>
            <a:p>
              <a:pPr eaLnBrk="1" hangingPunct="1">
                <a:lnSpc>
                  <a:spcPts val="1716"/>
                </a:lnSpc>
                <a:spcBef>
                  <a:spcPts val="1477"/>
                </a:spcBef>
                <a:defRPr/>
              </a:pPr>
              <a:r>
                <a:rPr lang="en-US" sz="15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PE</a:t>
              </a:r>
            </a:p>
            <a:p>
              <a:pPr eaLnBrk="1" hangingPunct="1">
                <a:lnSpc>
                  <a:spcPts val="1716"/>
                </a:lnSpc>
                <a:spcBef>
                  <a:spcPts val="1477"/>
                </a:spcBef>
                <a:defRPr/>
              </a:pPr>
              <a:r>
                <a:rPr lang="en-US" sz="1500" b="1" dirty="0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CE</a:t>
              </a:r>
            </a:p>
            <a:p>
              <a:pPr eaLnBrk="1" hangingPunct="1">
                <a:lnSpc>
                  <a:spcPts val="1716"/>
                </a:lnSpc>
                <a:spcBef>
                  <a:spcPts val="1477"/>
                </a:spcBef>
                <a:defRPr/>
              </a:pPr>
              <a:r>
                <a:rPr lang="en-US" sz="15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PA</a:t>
              </a:r>
            </a:p>
            <a:p>
              <a:pPr eaLnBrk="1" hangingPunct="1">
                <a:lnSpc>
                  <a:spcPts val="1716"/>
                </a:lnSpc>
                <a:spcBef>
                  <a:spcPts val="1477"/>
                </a:spcBef>
                <a:defRPr/>
              </a:pPr>
              <a:r>
                <a:rPr lang="en-US" sz="15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AL</a:t>
              </a:r>
            </a:p>
            <a:p>
              <a:pPr eaLnBrk="1" hangingPunct="1">
                <a:lnSpc>
                  <a:spcPts val="3333"/>
                </a:lnSpc>
                <a:spcBef>
                  <a:spcPts val="1477"/>
                </a:spcBef>
                <a:defRPr/>
              </a:pPr>
              <a:endParaRPr lang="en-US" sz="1500" b="1" dirty="0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endParaRPr>
            </a:p>
          </p:txBody>
        </p:sp>
        <p:sp>
          <p:nvSpPr>
            <p:cNvPr id="29781" name="Rectangle 85"/>
            <p:cNvSpPr>
              <a:spLocks/>
            </p:cNvSpPr>
            <p:nvPr/>
          </p:nvSpPr>
          <p:spPr bwMode="auto">
            <a:xfrm>
              <a:off x="1537027" y="4051497"/>
              <a:ext cx="3212950" cy="403842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Itaqui</a:t>
              </a:r>
            </a:p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Aratu / Salvador / </a:t>
              </a:r>
              <a:b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</a:b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Porto Sul / Ilhéus</a:t>
              </a:r>
            </a:p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Recife/Suape</a:t>
              </a:r>
            </a:p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r>
                <a:rPr lang="en-US" sz="1500" b="1">
                  <a:solidFill>
                    <a:schemeClr val="bg1"/>
                  </a:solidFill>
                  <a:latin typeface="Helvetica" pitchFamily="-84" charset="0"/>
                  <a:sym typeface="Helvetica" pitchFamily="-84" charset="0"/>
                </a:rPr>
                <a:t>Pecém</a:t>
              </a:r>
            </a:p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Cabedelo</a:t>
              </a:r>
            </a:p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Maceió</a:t>
              </a:r>
            </a:p>
            <a:p>
              <a:pPr eaLnBrk="1" hangingPunct="1">
                <a:lnSpc>
                  <a:spcPct val="90000"/>
                </a:lnSpc>
                <a:spcBef>
                  <a:spcPts val="1400"/>
                </a:spcBef>
                <a:defRPr/>
              </a:pPr>
              <a:endPara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endParaRPr>
            </a:p>
          </p:txBody>
        </p:sp>
        <p:sp>
          <p:nvSpPr>
            <p:cNvPr id="29782" name="Rectangle 86"/>
            <p:cNvSpPr>
              <a:spLocks/>
            </p:cNvSpPr>
            <p:nvPr/>
          </p:nvSpPr>
          <p:spPr bwMode="auto">
            <a:xfrm>
              <a:off x="6362097" y="4076328"/>
              <a:ext cx="1397623" cy="419192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ts val="2213"/>
                </a:lnSpc>
                <a:spcBef>
                  <a:spcPts val="1550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1.872</a:t>
              </a:r>
            </a:p>
            <a:p>
              <a:pPr algn="r" eaLnBrk="1" hangingPunct="1">
                <a:lnSpc>
                  <a:spcPts val="2213"/>
                </a:lnSpc>
                <a:spcBef>
                  <a:spcPts val="1550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2.760 </a:t>
              </a:r>
            </a:p>
            <a:p>
              <a:pPr algn="r" eaLnBrk="1" hangingPunct="1">
                <a:lnSpc>
                  <a:spcPts val="2213"/>
                </a:lnSpc>
                <a:spcBef>
                  <a:spcPts val="1125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 527</a:t>
              </a:r>
            </a:p>
            <a:p>
              <a:pPr algn="r" eaLnBrk="1" hangingPunct="1">
                <a:lnSpc>
                  <a:spcPts val="2213"/>
                </a:lnSpc>
                <a:spcBef>
                  <a:spcPts val="1125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– </a:t>
              </a:r>
            </a:p>
            <a:p>
              <a:pPr algn="r" eaLnBrk="1" hangingPunct="1">
                <a:lnSpc>
                  <a:spcPts val="2213"/>
                </a:lnSpc>
                <a:spcBef>
                  <a:spcPts val="1125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– </a:t>
              </a:r>
            </a:p>
            <a:p>
              <a:pPr algn="r" eaLnBrk="1" hangingPunct="1">
                <a:lnSpc>
                  <a:spcPts val="2213"/>
                </a:lnSpc>
                <a:spcBef>
                  <a:spcPts val="1125"/>
                </a:spcBef>
                <a:defRPr/>
              </a:pPr>
              <a:r>
                <a:rPr lang="en-US" sz="22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 – </a:t>
              </a:r>
            </a:p>
            <a:p>
              <a:pPr algn="r" eaLnBrk="1" hangingPunct="1">
                <a:lnSpc>
                  <a:spcPts val="2213"/>
                </a:lnSpc>
                <a:spcBef>
                  <a:spcPts val="1125"/>
                </a:spcBef>
                <a:defRPr/>
              </a:pPr>
              <a:r>
                <a:rPr lang="en-US" sz="2200" b="1">
                  <a:solidFill>
                    <a:srgbClr val="FFC000"/>
                  </a:solidFill>
                  <a:latin typeface="Helvetica" pitchFamily="-84" charset="0"/>
                  <a:sym typeface="Helvetica" pitchFamily="-84" charset="0"/>
                </a:rPr>
                <a:t>5.159 </a:t>
              </a:r>
            </a:p>
          </p:txBody>
        </p:sp>
        <p:sp>
          <p:nvSpPr>
            <p:cNvPr id="29783" name="Rectangle 87"/>
            <p:cNvSpPr>
              <a:spLocks/>
            </p:cNvSpPr>
            <p:nvPr/>
          </p:nvSpPr>
          <p:spPr bwMode="auto">
            <a:xfrm>
              <a:off x="4704820" y="4069555"/>
              <a:ext cx="1512774" cy="41919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ts val="2208"/>
                </a:lnSpc>
                <a:spcBef>
                  <a:spcPts val="1547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2.722 </a:t>
              </a:r>
            </a:p>
            <a:p>
              <a:pPr algn="r" eaLnBrk="1" hangingPunct="1">
                <a:lnSpc>
                  <a:spcPts val="2208"/>
                </a:lnSpc>
                <a:spcBef>
                  <a:spcPts val="1547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1.295 </a:t>
              </a:r>
            </a:p>
            <a:p>
              <a:pPr algn="r" eaLnBrk="1" hangingPunct="1">
                <a:lnSpc>
                  <a:spcPts val="2208"/>
                </a:lnSpc>
                <a:spcBef>
                  <a:spcPts val="112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1.414 </a:t>
              </a:r>
            </a:p>
            <a:p>
              <a:pPr algn="r" eaLnBrk="1" hangingPunct="1">
                <a:lnSpc>
                  <a:spcPts val="2208"/>
                </a:lnSpc>
                <a:spcBef>
                  <a:spcPts val="112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  <a:r>
                <a:rPr lang="en-US" sz="2200" b="1" dirty="0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1.224 </a:t>
              </a:r>
            </a:p>
            <a:p>
              <a:pPr algn="r" eaLnBrk="1" hangingPunct="1">
                <a:lnSpc>
                  <a:spcPts val="2208"/>
                </a:lnSpc>
                <a:spcBef>
                  <a:spcPts val="112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107 </a:t>
              </a:r>
            </a:p>
            <a:p>
              <a:pPr algn="r" eaLnBrk="1" hangingPunct="1">
                <a:lnSpc>
                  <a:spcPts val="2208"/>
                </a:lnSpc>
                <a:spcBef>
                  <a:spcPts val="112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12 </a:t>
              </a:r>
            </a:p>
            <a:p>
              <a:pPr algn="r" eaLnBrk="1" hangingPunct="1">
                <a:lnSpc>
                  <a:spcPts val="2208"/>
                </a:lnSpc>
                <a:spcBef>
                  <a:spcPts val="1125"/>
                </a:spcBef>
                <a:defRPr/>
              </a:pPr>
              <a:r>
                <a:rPr lang="en-US" sz="2200" b="1" dirty="0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6.775</a:t>
              </a:r>
              <a:r>
                <a:rPr lang="en-US" sz="2200" b="1" dirty="0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</a:p>
          </p:txBody>
        </p:sp>
      </p:grpSp>
      <p:sp>
        <p:nvSpPr>
          <p:cNvPr id="115" name="Rectangle 43"/>
          <p:cNvSpPr>
            <a:spLocks/>
          </p:cNvSpPr>
          <p:nvPr/>
        </p:nvSpPr>
        <p:spPr bwMode="auto">
          <a:xfrm>
            <a:off x="3325813" y="1633538"/>
            <a:ext cx="1108075" cy="6080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 anchor="b"/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2014/15</a:t>
            </a:r>
          </a:p>
        </p:txBody>
      </p:sp>
      <p:sp>
        <p:nvSpPr>
          <p:cNvPr id="116" name="Rectangle 71"/>
          <p:cNvSpPr>
            <a:spLocks/>
          </p:cNvSpPr>
          <p:nvPr/>
        </p:nvSpPr>
        <p:spPr bwMode="auto">
          <a:xfrm>
            <a:off x="4449763" y="1630363"/>
            <a:ext cx="1068387" cy="606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 anchor="b"/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2016/17</a:t>
            </a:r>
            <a:endParaRPr lang="en-US" sz="2200" b="1" dirty="0">
              <a:solidFill>
                <a:srgbClr val="10283C"/>
              </a:solidFill>
              <a:latin typeface="Helvetica" charset="0"/>
              <a:ea typeface="ＭＳ Ｐゴシック" charset="0"/>
              <a:cs typeface="Helvetica" charset="0"/>
              <a:sym typeface="Helvetica" charset="0"/>
            </a:endParaRPr>
          </a:p>
        </p:txBody>
      </p:sp>
      <p:sp>
        <p:nvSpPr>
          <p:cNvPr id="43023" name="Título 3"/>
          <p:cNvSpPr txBox="1">
            <a:spLocks/>
          </p:cNvSpPr>
          <p:nvPr/>
        </p:nvSpPr>
        <p:spPr bwMode="auto">
          <a:xfrm>
            <a:off x="927100" y="476250"/>
            <a:ext cx="3573463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/>
            </a:r>
            <a:br>
              <a:rPr lang="en-US" sz="1600" b="1">
                <a:solidFill>
                  <a:srgbClr val="C00000"/>
                </a:solidFill>
                <a:latin typeface="Arial" pitchFamily="34" charset="0"/>
              </a:rPr>
            </a:br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PROGRAMA DE INVESTIMENTOS</a:t>
            </a:r>
            <a:endParaRPr lang="pt-BR" sz="1600">
              <a:solidFill>
                <a:srgbClr val="C00000"/>
              </a:solidFill>
            </a:endParaRPr>
          </a:p>
        </p:txBody>
      </p:sp>
      <p:cxnSp>
        <p:nvCxnSpPr>
          <p:cNvPr id="128" name="Conector reto 127"/>
          <p:cNvCxnSpPr/>
          <p:nvPr/>
        </p:nvCxnSpPr>
        <p:spPr>
          <a:xfrm>
            <a:off x="4286250" y="857250"/>
            <a:ext cx="5038725" cy="793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Elipse 128"/>
          <p:cNvSpPr/>
          <p:nvPr/>
        </p:nvSpPr>
        <p:spPr>
          <a:xfrm>
            <a:off x="6188075" y="2614613"/>
            <a:ext cx="2847975" cy="2039937"/>
          </a:xfrm>
          <a:prstGeom prst="ellipse">
            <a:avLst/>
          </a:prstGeom>
          <a:solidFill>
            <a:schemeClr val="tx2">
              <a:lumMod val="40000"/>
              <a:lumOff val="60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24" name="Grupo 129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3029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3031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3034" name="Imagem 76"/>
                <p:cNvPicPr>
                  <a:picLocks noChangeAspect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37" name="Conector reto 136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8" name="Retângulo 137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34" name="Retângulo 133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3033" name="Imagem 75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2" name="Retângulo 131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3027" name="CaixaDeTexto 138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3028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92A5FF3F-0BE6-4A0D-A721-2B9BBE56F820}" type="slidenum">
              <a:rPr lang="pt-BR" sz="1200">
                <a:solidFill>
                  <a:srgbClr val="898989"/>
                </a:solidFill>
              </a:rPr>
              <a:pPr algn="r" eaLnBrk="1" hangingPunct="1"/>
              <a:t>37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/>
          </p:cNvSpPr>
          <p:nvPr/>
        </p:nvSpPr>
        <p:spPr bwMode="auto">
          <a:xfrm rot="-5400000">
            <a:off x="2790825" y="477837"/>
            <a:ext cx="3581400" cy="9197976"/>
          </a:xfrm>
          <a:prstGeom prst="rect">
            <a:avLst/>
          </a:prstGeom>
          <a:gradFill rotWithShape="0">
            <a:gsLst>
              <a:gs pos="0">
                <a:srgbClr val="CAE1FF">
                  <a:alpha val="0"/>
                </a:srgbClr>
              </a:gs>
              <a:gs pos="100000">
                <a:srgbClr val="CAE1FF">
                  <a:alpha val="79999"/>
                </a:srgbClr>
              </a:gs>
            </a:gsLst>
            <a:lin ang="5400000" scaled="1"/>
          </a:gra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endParaRPr lang="en-US"/>
          </a:p>
        </p:txBody>
      </p:sp>
      <p:grpSp>
        <p:nvGrpSpPr>
          <p:cNvPr id="44035" name="Group 36"/>
          <p:cNvGrpSpPr>
            <a:grpSpLocks/>
          </p:cNvGrpSpPr>
          <p:nvPr/>
        </p:nvGrpSpPr>
        <p:grpSpPr bwMode="auto">
          <a:xfrm>
            <a:off x="1455738" y="1884363"/>
            <a:ext cx="6991350" cy="4660900"/>
            <a:chOff x="0" y="0"/>
            <a:chExt cx="6264" cy="4176"/>
          </a:xfrm>
        </p:grpSpPr>
        <p:grpSp>
          <p:nvGrpSpPr>
            <p:cNvPr id="44104" name="Group 26"/>
            <p:cNvGrpSpPr>
              <a:grpSpLocks/>
            </p:cNvGrpSpPr>
            <p:nvPr/>
          </p:nvGrpSpPr>
          <p:grpSpPr bwMode="auto">
            <a:xfrm>
              <a:off x="0" y="0"/>
              <a:ext cx="6264" cy="4176"/>
              <a:chOff x="0" y="0"/>
              <a:chExt cx="6264" cy="4176"/>
            </a:xfrm>
          </p:grpSpPr>
          <p:grpSp>
            <p:nvGrpSpPr>
              <p:cNvPr id="44114" name="Group 19"/>
              <p:cNvGrpSpPr>
                <a:grpSpLocks/>
              </p:cNvGrpSpPr>
              <p:nvPr/>
            </p:nvGrpSpPr>
            <p:grpSpPr bwMode="auto">
              <a:xfrm>
                <a:off x="0" y="0"/>
                <a:ext cx="6264" cy="4176"/>
                <a:chOff x="0" y="0"/>
                <a:chExt cx="6264" cy="4176"/>
              </a:xfrm>
            </p:grpSpPr>
            <p:pic>
              <p:nvPicPr>
                <p:cNvPr id="44121" name="Picture 4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6264" cy="417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2" name="Picture 5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768" y="904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3" name="Picture 6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5504" y="1048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4" name="Picture 7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5952" y="1584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5" name="Picture 8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5752" y="1688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6" name="Picture 9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992" y="2152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7" name="Picture 10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432" y="2712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8" name="Picture 1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024" y="2968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29" name="Picture 12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3320" y="3008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30" name="Picture 13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2912" y="3168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31" name="Picture 1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2768" y="3392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32" name="Picture 15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2248" y="3640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33" name="Picture 16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1952" y="3808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34" name="Picture 17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6024" y="1424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135" name="Picture 18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5240" y="1952"/>
                  <a:ext cx="136" cy="9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44115" name="Picture 2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2" y="576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4116" name="Picture 2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288" y="720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4117" name="Picture 2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32" y="90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4118" name="Picture 2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152" y="83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4119" name="Picture 2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104" y="800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4120" name="Picture 2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400" y="139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105" name="Group 29"/>
            <p:cNvGrpSpPr>
              <a:grpSpLocks/>
            </p:cNvGrpSpPr>
            <p:nvPr/>
          </p:nvGrpSpPr>
          <p:grpSpPr bwMode="auto">
            <a:xfrm>
              <a:off x="4250" y="2601"/>
              <a:ext cx="465" cy="346"/>
              <a:chOff x="0" y="0"/>
              <a:chExt cx="465" cy="345"/>
            </a:xfrm>
          </p:grpSpPr>
          <p:sp>
            <p:nvSpPr>
              <p:cNvPr id="44112" name="Oval 27"/>
              <p:cNvSpPr>
                <a:spLocks/>
              </p:cNvSpPr>
              <p:nvPr/>
            </p:nvSpPr>
            <p:spPr bwMode="auto">
              <a:xfrm rot="-883034">
                <a:off x="24" y="48"/>
                <a:ext cx="416" cy="248"/>
              </a:xfrm>
              <a:prstGeom prst="ellipse">
                <a:avLst/>
              </a:prstGeom>
              <a:gradFill rotWithShape="0">
                <a:gsLst>
                  <a:gs pos="0">
                    <a:srgbClr val="52C5FE"/>
                  </a:gs>
                  <a:gs pos="100000">
                    <a:srgbClr val="52C5FE">
                      <a:alpha val="4999"/>
                    </a:srgbClr>
                  </a:gs>
                </a:gsLst>
                <a:path path="rect">
                  <a:fillToRect l="50000" t="50000" r="50000" b="50000"/>
                </a:path>
              </a:gra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4113" name="Oval 28"/>
              <p:cNvSpPr>
                <a:spLocks/>
              </p:cNvSpPr>
              <p:nvPr/>
            </p:nvSpPr>
            <p:spPr bwMode="auto">
              <a:xfrm rot="-883034">
                <a:off x="151" y="121"/>
                <a:ext cx="160" cy="96"/>
              </a:xfrm>
              <a:prstGeom prst="ellipse">
                <a:avLst/>
              </a:prstGeom>
              <a:solidFill>
                <a:srgbClr val="1B3D67"/>
              </a:soli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grpSp>
          <p:nvGrpSpPr>
            <p:cNvPr id="44106" name="Group 32"/>
            <p:cNvGrpSpPr>
              <a:grpSpLocks/>
            </p:cNvGrpSpPr>
            <p:nvPr/>
          </p:nvGrpSpPr>
          <p:grpSpPr bwMode="auto">
            <a:xfrm>
              <a:off x="3842" y="2841"/>
              <a:ext cx="465" cy="346"/>
              <a:chOff x="0" y="0"/>
              <a:chExt cx="465" cy="345"/>
            </a:xfrm>
          </p:grpSpPr>
          <p:sp>
            <p:nvSpPr>
              <p:cNvPr id="44110" name="Oval 30"/>
              <p:cNvSpPr>
                <a:spLocks/>
              </p:cNvSpPr>
              <p:nvPr/>
            </p:nvSpPr>
            <p:spPr bwMode="auto">
              <a:xfrm rot="-883034">
                <a:off x="24" y="48"/>
                <a:ext cx="416" cy="248"/>
              </a:xfrm>
              <a:prstGeom prst="ellipse">
                <a:avLst/>
              </a:prstGeom>
              <a:gradFill rotWithShape="0">
                <a:gsLst>
                  <a:gs pos="0">
                    <a:srgbClr val="52C5FE"/>
                  </a:gs>
                  <a:gs pos="100000">
                    <a:srgbClr val="52C5FE">
                      <a:alpha val="4999"/>
                    </a:srgbClr>
                  </a:gs>
                </a:gsLst>
                <a:path path="rect">
                  <a:fillToRect l="50000" t="50000" r="50000" b="50000"/>
                </a:path>
              </a:gra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4111" name="Oval 31"/>
              <p:cNvSpPr>
                <a:spLocks/>
              </p:cNvSpPr>
              <p:nvPr/>
            </p:nvSpPr>
            <p:spPr bwMode="auto">
              <a:xfrm rot="-883034">
                <a:off x="151" y="121"/>
                <a:ext cx="160" cy="96"/>
              </a:xfrm>
              <a:prstGeom prst="ellipse">
                <a:avLst/>
              </a:prstGeom>
              <a:solidFill>
                <a:srgbClr val="1B3D67"/>
              </a:soli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  <p:grpSp>
          <p:nvGrpSpPr>
            <p:cNvPr id="44107" name="Group 35"/>
            <p:cNvGrpSpPr>
              <a:grpSpLocks/>
            </p:cNvGrpSpPr>
            <p:nvPr/>
          </p:nvGrpSpPr>
          <p:grpSpPr bwMode="auto">
            <a:xfrm>
              <a:off x="3162" y="2881"/>
              <a:ext cx="465" cy="346"/>
              <a:chOff x="0" y="0"/>
              <a:chExt cx="465" cy="345"/>
            </a:xfrm>
          </p:grpSpPr>
          <p:sp>
            <p:nvSpPr>
              <p:cNvPr id="44108" name="Oval 33"/>
              <p:cNvSpPr>
                <a:spLocks/>
              </p:cNvSpPr>
              <p:nvPr/>
            </p:nvSpPr>
            <p:spPr bwMode="auto">
              <a:xfrm rot="-883034">
                <a:off x="24" y="48"/>
                <a:ext cx="416" cy="248"/>
              </a:xfrm>
              <a:prstGeom prst="ellipse">
                <a:avLst/>
              </a:prstGeom>
              <a:gradFill rotWithShape="0">
                <a:gsLst>
                  <a:gs pos="0">
                    <a:srgbClr val="52C5FE"/>
                  </a:gs>
                  <a:gs pos="100000">
                    <a:srgbClr val="52C5FE">
                      <a:alpha val="4999"/>
                    </a:srgbClr>
                  </a:gs>
                </a:gsLst>
                <a:path path="rect">
                  <a:fillToRect l="50000" t="50000" r="50000" b="50000"/>
                </a:path>
              </a:gra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4109" name="Oval 34"/>
              <p:cNvSpPr>
                <a:spLocks/>
              </p:cNvSpPr>
              <p:nvPr/>
            </p:nvSpPr>
            <p:spPr bwMode="auto">
              <a:xfrm rot="-883034">
                <a:off x="151" y="121"/>
                <a:ext cx="160" cy="96"/>
              </a:xfrm>
              <a:prstGeom prst="ellipse">
                <a:avLst/>
              </a:prstGeom>
              <a:solidFill>
                <a:srgbClr val="1B3D67"/>
              </a:solidFill>
              <a:ln w="12700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</p:grpSp>
      <p:grpSp>
        <p:nvGrpSpPr>
          <p:cNvPr id="44036" name="Group 3"/>
          <p:cNvGrpSpPr>
            <a:grpSpLocks/>
          </p:cNvGrpSpPr>
          <p:nvPr/>
        </p:nvGrpSpPr>
        <p:grpSpPr bwMode="auto">
          <a:xfrm>
            <a:off x="2530475" y="2316163"/>
            <a:ext cx="6729413" cy="4110037"/>
            <a:chOff x="3464795" y="3288965"/>
            <a:chExt cx="9569458" cy="5843037"/>
          </a:xfrm>
        </p:grpSpPr>
        <p:sp>
          <p:nvSpPr>
            <p:cNvPr id="44080" name="CaixaDeTexto 5"/>
            <p:cNvSpPr txBox="1">
              <a:spLocks noChangeArrowheads="1"/>
            </p:cNvSpPr>
            <p:nvPr/>
          </p:nvSpPr>
          <p:spPr bwMode="auto">
            <a:xfrm>
              <a:off x="3464795" y="4649406"/>
              <a:ext cx="138154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Velho</a:t>
              </a:r>
            </a:p>
          </p:txBody>
        </p:sp>
        <p:sp>
          <p:nvSpPr>
            <p:cNvPr id="44081" name="CaixaDeTexto 6"/>
            <p:cNvSpPr txBox="1">
              <a:spLocks noChangeArrowheads="1"/>
            </p:cNvSpPr>
            <p:nvPr/>
          </p:nvSpPr>
          <p:spPr bwMode="auto">
            <a:xfrm>
              <a:off x="3838002" y="4012657"/>
              <a:ext cx="1584639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Manaus/Itacoatiara</a:t>
              </a:r>
            </a:p>
          </p:txBody>
        </p:sp>
        <p:sp>
          <p:nvSpPr>
            <p:cNvPr id="44082" name="CaixaDeTexto 7"/>
            <p:cNvSpPr txBox="1">
              <a:spLocks noChangeArrowheads="1"/>
            </p:cNvSpPr>
            <p:nvPr/>
          </p:nvSpPr>
          <p:spPr bwMode="auto">
            <a:xfrm>
              <a:off x="6502424" y="3713653"/>
              <a:ext cx="1120417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Santarém</a:t>
              </a:r>
            </a:p>
          </p:txBody>
        </p:sp>
        <p:sp>
          <p:nvSpPr>
            <p:cNvPr id="44083" name="CaixaDeTexto 33"/>
            <p:cNvSpPr txBox="1">
              <a:spLocks noChangeArrowheads="1"/>
            </p:cNvSpPr>
            <p:nvPr/>
          </p:nvSpPr>
          <p:spPr bwMode="auto">
            <a:xfrm>
              <a:off x="7582594" y="4001653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Vila do Conde</a:t>
              </a:r>
            </a:p>
          </p:txBody>
        </p:sp>
        <p:sp>
          <p:nvSpPr>
            <p:cNvPr id="44084" name="CaixaDeTexto 38"/>
            <p:cNvSpPr txBox="1">
              <a:spLocks noChangeArrowheads="1"/>
            </p:cNvSpPr>
            <p:nvPr/>
          </p:nvSpPr>
          <p:spPr bwMode="auto">
            <a:xfrm>
              <a:off x="8888838" y="3627233"/>
              <a:ext cx="233056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Belém/Miramar/Outeiros</a:t>
              </a:r>
            </a:p>
          </p:txBody>
        </p:sp>
        <p:sp>
          <p:nvSpPr>
            <p:cNvPr id="44085" name="CaixaDeTexto 42"/>
            <p:cNvSpPr txBox="1">
              <a:spLocks noChangeArrowheads="1"/>
            </p:cNvSpPr>
            <p:nvPr/>
          </p:nvSpPr>
          <p:spPr bwMode="auto">
            <a:xfrm>
              <a:off x="10895119" y="4145650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Pecém</a:t>
              </a:r>
            </a:p>
          </p:txBody>
        </p:sp>
        <p:sp>
          <p:nvSpPr>
            <p:cNvPr id="44086" name="CaixaDeTexto 43"/>
            <p:cNvSpPr txBox="1">
              <a:spLocks noChangeArrowheads="1"/>
            </p:cNvSpPr>
            <p:nvPr/>
          </p:nvSpPr>
          <p:spPr bwMode="auto">
            <a:xfrm>
              <a:off x="9721849" y="3940368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Itaqui</a:t>
              </a:r>
            </a:p>
          </p:txBody>
        </p:sp>
        <p:sp>
          <p:nvSpPr>
            <p:cNvPr id="44087" name="CaixaDeTexto 44"/>
            <p:cNvSpPr txBox="1">
              <a:spLocks noChangeArrowheads="1"/>
            </p:cNvSpPr>
            <p:nvPr/>
          </p:nvSpPr>
          <p:spPr bwMode="auto">
            <a:xfrm>
              <a:off x="10441743" y="5801645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Aratu/Salvador</a:t>
              </a:r>
            </a:p>
          </p:txBody>
        </p:sp>
        <p:sp>
          <p:nvSpPr>
            <p:cNvPr id="44088" name="CaixaDeTexto 46"/>
            <p:cNvSpPr txBox="1">
              <a:spLocks noChangeArrowheads="1"/>
            </p:cNvSpPr>
            <p:nvPr/>
          </p:nvSpPr>
          <p:spPr bwMode="auto">
            <a:xfrm>
              <a:off x="11615233" y="5092683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Suape/Recife</a:t>
              </a:r>
            </a:p>
          </p:txBody>
        </p:sp>
        <p:sp>
          <p:nvSpPr>
            <p:cNvPr id="44089" name="CaixaDeTexto 48"/>
            <p:cNvSpPr txBox="1">
              <a:spLocks noChangeArrowheads="1"/>
            </p:cNvSpPr>
            <p:nvPr/>
          </p:nvSpPr>
          <p:spPr bwMode="auto">
            <a:xfrm>
              <a:off x="6692538" y="7797467"/>
              <a:ext cx="197335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Paranaguá/Antonina</a:t>
              </a:r>
            </a:p>
          </p:txBody>
        </p:sp>
        <p:sp>
          <p:nvSpPr>
            <p:cNvPr id="44090" name="CaixaDeTexto 53"/>
            <p:cNvSpPr txBox="1">
              <a:spLocks noChangeArrowheads="1"/>
            </p:cNvSpPr>
            <p:nvPr/>
          </p:nvSpPr>
          <p:spPr bwMode="auto">
            <a:xfrm>
              <a:off x="6574434" y="7961636"/>
              <a:ext cx="329739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4091" name="CaixaDeTexto 54"/>
            <p:cNvSpPr txBox="1">
              <a:spLocks noChangeArrowheads="1"/>
            </p:cNvSpPr>
            <p:nvPr/>
          </p:nvSpPr>
          <p:spPr bwMode="auto">
            <a:xfrm>
              <a:off x="5422276" y="8621117"/>
              <a:ext cx="129228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4092" name="CaixaDeTexto 56"/>
            <p:cNvSpPr txBox="1">
              <a:spLocks noChangeArrowheads="1"/>
            </p:cNvSpPr>
            <p:nvPr/>
          </p:nvSpPr>
          <p:spPr bwMode="auto">
            <a:xfrm>
              <a:off x="5233950" y="8825634"/>
              <a:ext cx="126847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Rio Grande</a:t>
              </a:r>
            </a:p>
          </p:txBody>
        </p:sp>
        <p:sp>
          <p:nvSpPr>
            <p:cNvPr id="44093" name="Elipse 1"/>
            <p:cNvSpPr>
              <a:spLocks noChangeArrowheads="1"/>
            </p:cNvSpPr>
            <p:nvPr/>
          </p:nvSpPr>
          <p:spPr bwMode="auto">
            <a:xfrm>
              <a:off x="10027831" y="4189327"/>
              <a:ext cx="304814" cy="263495"/>
            </a:xfrm>
            <a:prstGeom prst="ellipse">
              <a:avLst/>
            </a:prstGeom>
            <a:solidFill>
              <a:srgbClr val="0E77BC">
                <a:alpha val="0"/>
              </a:srgbClr>
            </a:solidFill>
            <a:ln w="254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lIns="91435" tIns="45718" rIns="91435" bIns="45718"/>
            <a:lstStyle/>
            <a:p>
              <a:pPr defTabSz="641350"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</a:endParaRPr>
            </a:p>
          </p:txBody>
        </p:sp>
        <p:sp>
          <p:nvSpPr>
            <p:cNvPr id="44094" name="CaixaDeTexto 44"/>
            <p:cNvSpPr txBox="1">
              <a:spLocks noChangeArrowheads="1"/>
            </p:cNvSpPr>
            <p:nvPr/>
          </p:nvSpPr>
          <p:spPr bwMode="auto">
            <a:xfrm>
              <a:off x="10022474" y="6101449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Sul / Ilhéus</a:t>
              </a:r>
            </a:p>
          </p:txBody>
        </p:sp>
        <p:sp>
          <p:nvSpPr>
            <p:cNvPr id="44095" name="CaixaDeTexto 53"/>
            <p:cNvSpPr txBox="1">
              <a:spLocks noChangeArrowheads="1"/>
            </p:cNvSpPr>
            <p:nvPr/>
          </p:nvSpPr>
          <p:spPr bwMode="auto">
            <a:xfrm>
              <a:off x="6430412" y="8177635"/>
              <a:ext cx="329739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Itajaí/Imbituba/São Francisco do Sul</a:t>
              </a:r>
            </a:p>
          </p:txBody>
        </p:sp>
        <p:sp>
          <p:nvSpPr>
            <p:cNvPr id="44096" name="CaixaDeTexto 51"/>
            <p:cNvSpPr txBox="1">
              <a:spLocks noChangeArrowheads="1"/>
            </p:cNvSpPr>
            <p:nvPr/>
          </p:nvSpPr>
          <p:spPr bwMode="auto">
            <a:xfrm>
              <a:off x="9166845" y="6975070"/>
              <a:ext cx="248138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Vitória</a:t>
              </a:r>
            </a:p>
          </p:txBody>
        </p:sp>
        <p:sp>
          <p:nvSpPr>
            <p:cNvPr id="44097" name="CaixaDeTexto 52"/>
            <p:cNvSpPr txBox="1">
              <a:spLocks noChangeArrowheads="1"/>
            </p:cNvSpPr>
            <p:nvPr/>
          </p:nvSpPr>
          <p:spPr bwMode="auto">
            <a:xfrm>
              <a:off x="7642402" y="7468726"/>
              <a:ext cx="876341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4098" name="CaixaDeTexto 55"/>
            <p:cNvSpPr txBox="1">
              <a:spLocks noChangeArrowheads="1"/>
            </p:cNvSpPr>
            <p:nvPr/>
          </p:nvSpPr>
          <p:spPr bwMode="auto">
            <a:xfrm>
              <a:off x="8450116" y="7457638"/>
              <a:ext cx="198410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Itaguaí/Rio de Janeiro</a:t>
              </a:r>
            </a:p>
          </p:txBody>
        </p:sp>
        <p:sp>
          <p:nvSpPr>
            <p:cNvPr id="44099" name="CaixaDeTexto 8"/>
            <p:cNvSpPr txBox="1">
              <a:spLocks noChangeArrowheads="1"/>
            </p:cNvSpPr>
            <p:nvPr/>
          </p:nvSpPr>
          <p:spPr bwMode="auto">
            <a:xfrm>
              <a:off x="7052595" y="7607383"/>
              <a:ext cx="207266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Santos/São Sebastião</a:t>
              </a:r>
            </a:p>
          </p:txBody>
        </p:sp>
        <p:sp>
          <p:nvSpPr>
            <p:cNvPr id="44100" name="CaixaDeTexto 33"/>
            <p:cNvSpPr txBox="1">
              <a:spLocks noChangeArrowheads="1"/>
            </p:cNvSpPr>
            <p:nvPr/>
          </p:nvSpPr>
          <p:spPr bwMode="auto">
            <a:xfrm>
              <a:off x="8567559" y="3288965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Macapá</a:t>
              </a:r>
            </a:p>
          </p:txBody>
        </p:sp>
        <p:sp>
          <p:nvSpPr>
            <p:cNvPr id="44101" name="CaixaDeTexto 46"/>
            <p:cNvSpPr txBox="1">
              <a:spLocks noChangeArrowheads="1"/>
            </p:cNvSpPr>
            <p:nvPr/>
          </p:nvSpPr>
          <p:spPr bwMode="auto">
            <a:xfrm>
              <a:off x="11705954" y="4872399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Cabedelo</a:t>
              </a:r>
            </a:p>
          </p:txBody>
        </p:sp>
        <p:sp>
          <p:nvSpPr>
            <p:cNvPr id="44102" name="CaixaDeTexto 46"/>
            <p:cNvSpPr txBox="1">
              <a:spLocks noChangeArrowheads="1"/>
            </p:cNvSpPr>
            <p:nvPr/>
          </p:nvSpPr>
          <p:spPr bwMode="auto">
            <a:xfrm>
              <a:off x="11343071" y="5390718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Maceió</a:t>
              </a:r>
            </a:p>
          </p:txBody>
        </p:sp>
        <p:sp>
          <p:nvSpPr>
            <p:cNvPr id="44103" name="CaixaDeTexto 56"/>
            <p:cNvSpPr txBox="1">
              <a:spLocks noChangeArrowheads="1"/>
            </p:cNvSpPr>
            <p:nvPr/>
          </p:nvSpPr>
          <p:spPr bwMode="auto">
            <a:xfrm>
              <a:off x="5933792" y="8514642"/>
              <a:ext cx="126847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Alegre</a:t>
              </a:r>
            </a:p>
          </p:txBody>
        </p:sp>
      </p:grpSp>
      <p:grpSp>
        <p:nvGrpSpPr>
          <p:cNvPr id="44037" name="Group 63"/>
          <p:cNvGrpSpPr>
            <a:grpSpLocks/>
          </p:cNvGrpSpPr>
          <p:nvPr/>
        </p:nvGrpSpPr>
        <p:grpSpPr bwMode="auto">
          <a:xfrm>
            <a:off x="73025" y="1357313"/>
            <a:ext cx="6599238" cy="4214812"/>
            <a:chOff x="0" y="0"/>
            <a:chExt cx="5912" cy="3776"/>
          </a:xfrm>
        </p:grpSpPr>
        <p:sp>
          <p:nvSpPr>
            <p:cNvPr id="44054" name="AutoShape 37"/>
            <p:cNvSpPr>
              <a:spLocks/>
            </p:cNvSpPr>
            <p:nvPr/>
          </p:nvSpPr>
          <p:spPr bwMode="auto">
            <a:xfrm>
              <a:off x="453" y="0"/>
              <a:ext cx="4688" cy="2824"/>
            </a:xfrm>
            <a:prstGeom prst="roundRect">
              <a:avLst>
                <a:gd name="adj" fmla="val 4245"/>
              </a:avLst>
            </a:prstGeom>
            <a:gradFill rotWithShape="0">
              <a:gsLst>
                <a:gs pos="0">
                  <a:srgbClr val="2BC0FF">
                    <a:alpha val="89998"/>
                  </a:srgbClr>
                </a:gs>
                <a:gs pos="100000">
                  <a:srgbClr val="1F497C">
                    <a:alpha val="89998"/>
                  </a:srgbClr>
                </a:gs>
              </a:gsLst>
              <a:lin ang="5400000" scaled="1"/>
            </a:gra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26645" name="AutoShape 38"/>
            <p:cNvSpPr>
              <a:spLocks/>
            </p:cNvSpPr>
            <p:nvPr/>
          </p:nvSpPr>
          <p:spPr bwMode="auto">
            <a:xfrm>
              <a:off x="469" y="24"/>
              <a:ext cx="4648" cy="624"/>
            </a:xfrm>
            <a:prstGeom prst="roundRect">
              <a:avLst>
                <a:gd name="adj" fmla="val 16380"/>
              </a:avLst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118" name="Rectangle 39"/>
            <p:cNvSpPr>
              <a:spLocks/>
            </p:cNvSpPr>
            <p:nvPr/>
          </p:nvSpPr>
          <p:spPr bwMode="auto">
            <a:xfrm>
              <a:off x="708" y="183"/>
              <a:ext cx="1581" cy="4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defRPr/>
              </a:pPr>
              <a:r>
                <a:rPr lang="en-US" sz="2800" b="1" dirty="0" err="1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Sudeste</a:t>
              </a:r>
              <a:endParaRPr lang="en-US" sz="2800" b="1" dirty="0">
                <a:solidFill>
                  <a:srgbClr val="FFC000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endParaRPr>
            </a:p>
          </p:txBody>
        </p:sp>
        <p:sp>
          <p:nvSpPr>
            <p:cNvPr id="120" name="Rectangle 41"/>
            <p:cNvSpPr>
              <a:spLocks/>
            </p:cNvSpPr>
            <p:nvPr/>
          </p:nvSpPr>
          <p:spPr bwMode="auto">
            <a:xfrm>
              <a:off x="988" y="801"/>
              <a:ext cx="1968" cy="35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2100" b="1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Portos</a:t>
              </a:r>
            </a:p>
          </p:txBody>
        </p:sp>
        <p:sp>
          <p:nvSpPr>
            <p:cNvPr id="121" name="Rectangle 42"/>
            <p:cNvSpPr>
              <a:spLocks/>
            </p:cNvSpPr>
            <p:nvPr/>
          </p:nvSpPr>
          <p:spPr bwMode="auto">
            <a:xfrm>
              <a:off x="3164" y="154"/>
              <a:ext cx="1536" cy="4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defRPr/>
              </a:pPr>
              <a:r>
                <a:rPr lang="en-US" sz="1900" b="1" dirty="0" err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Investimentos</a:t>
              </a:r>
              <a:r>
                <a:rPr lang="en-US" sz="19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</a:t>
              </a:r>
              <a:r>
                <a:rPr lang="en-US" sz="11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(</a:t>
              </a:r>
              <a:r>
                <a:rPr lang="en-US" sz="1100" b="1" dirty="0" err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Milhões</a:t>
              </a:r>
              <a:r>
                <a:rPr lang="en-US" sz="11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R$)</a:t>
              </a:r>
            </a:p>
          </p:txBody>
        </p:sp>
        <p:sp>
          <p:nvSpPr>
            <p:cNvPr id="122" name="Rectangle 43"/>
            <p:cNvSpPr>
              <a:spLocks/>
            </p:cNvSpPr>
            <p:nvPr/>
          </p:nvSpPr>
          <p:spPr bwMode="auto">
            <a:xfrm>
              <a:off x="565" y="808"/>
              <a:ext cx="432" cy="35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rgbClr val="FFFFFF">
                  <a:alpha val="59998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2100" b="1" dirty="0">
                  <a:solidFill>
                    <a:srgbClr val="10283C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UF</a:t>
              </a:r>
            </a:p>
          </p:txBody>
        </p:sp>
        <p:sp>
          <p:nvSpPr>
            <p:cNvPr id="123" name="Rectangle 44"/>
            <p:cNvSpPr>
              <a:spLocks/>
            </p:cNvSpPr>
            <p:nvPr/>
          </p:nvSpPr>
          <p:spPr bwMode="auto">
            <a:xfrm>
              <a:off x="461" y="2320"/>
              <a:ext cx="953" cy="3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120000"/>
                </a:lnSpc>
                <a:defRPr/>
              </a:pP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TOTAL</a:t>
              </a:r>
            </a:p>
          </p:txBody>
        </p:sp>
        <p:grpSp>
          <p:nvGrpSpPr>
            <p:cNvPr id="44063" name="Group 51"/>
            <p:cNvGrpSpPr>
              <a:grpSpLocks/>
            </p:cNvGrpSpPr>
            <p:nvPr/>
          </p:nvGrpSpPr>
          <p:grpSpPr bwMode="auto">
            <a:xfrm>
              <a:off x="477" y="1184"/>
              <a:ext cx="4636" cy="376"/>
              <a:chOff x="0" y="0"/>
              <a:chExt cx="4636" cy="376"/>
            </a:xfrm>
          </p:grpSpPr>
          <p:sp>
            <p:nvSpPr>
              <p:cNvPr id="44075" name="Rectangle 46"/>
              <p:cNvSpPr>
                <a:spLocks/>
              </p:cNvSpPr>
              <p:nvPr/>
            </p:nvSpPr>
            <p:spPr bwMode="auto">
              <a:xfrm>
                <a:off x="493" y="0"/>
                <a:ext cx="2030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4076" name="Rectangle 47"/>
              <p:cNvSpPr>
                <a:spLocks/>
              </p:cNvSpPr>
              <p:nvPr/>
            </p:nvSpPr>
            <p:spPr bwMode="auto">
              <a:xfrm>
                <a:off x="0" y="0"/>
                <a:ext cx="472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grpSp>
            <p:nvGrpSpPr>
              <p:cNvPr id="44077" name="Group 50"/>
              <p:cNvGrpSpPr>
                <a:grpSpLocks/>
              </p:cNvGrpSpPr>
              <p:nvPr/>
            </p:nvGrpSpPr>
            <p:grpSpPr bwMode="auto">
              <a:xfrm>
                <a:off x="2532" y="0"/>
                <a:ext cx="2104" cy="376"/>
                <a:chOff x="0" y="0"/>
                <a:chExt cx="2104" cy="376"/>
              </a:xfrm>
            </p:grpSpPr>
            <p:sp>
              <p:nvSpPr>
                <p:cNvPr id="44078" name="Rectangle 48"/>
                <p:cNvSpPr>
                  <a:spLocks/>
                </p:cNvSpPr>
                <p:nvPr/>
              </p:nvSpPr>
              <p:spPr bwMode="auto">
                <a:xfrm>
                  <a:off x="0" y="0"/>
                  <a:ext cx="1043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4079" name="Rectangle 49"/>
                <p:cNvSpPr>
                  <a:spLocks/>
                </p:cNvSpPr>
                <p:nvPr/>
              </p:nvSpPr>
              <p:spPr bwMode="auto">
                <a:xfrm>
                  <a:off x="1060" y="0"/>
                  <a:ext cx="1044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</p:grpSp>
        <p:grpSp>
          <p:nvGrpSpPr>
            <p:cNvPr id="44064" name="Group 57"/>
            <p:cNvGrpSpPr>
              <a:grpSpLocks/>
            </p:cNvGrpSpPr>
            <p:nvPr/>
          </p:nvGrpSpPr>
          <p:grpSpPr bwMode="auto">
            <a:xfrm>
              <a:off x="477" y="1944"/>
              <a:ext cx="4636" cy="376"/>
              <a:chOff x="0" y="0"/>
              <a:chExt cx="4636" cy="376"/>
            </a:xfrm>
          </p:grpSpPr>
          <p:sp>
            <p:nvSpPr>
              <p:cNvPr id="44070" name="Rectangle 52"/>
              <p:cNvSpPr>
                <a:spLocks/>
              </p:cNvSpPr>
              <p:nvPr/>
            </p:nvSpPr>
            <p:spPr bwMode="auto">
              <a:xfrm>
                <a:off x="493" y="0"/>
                <a:ext cx="2030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4071" name="Rectangle 53"/>
              <p:cNvSpPr>
                <a:spLocks/>
              </p:cNvSpPr>
              <p:nvPr/>
            </p:nvSpPr>
            <p:spPr bwMode="auto">
              <a:xfrm>
                <a:off x="0" y="0"/>
                <a:ext cx="472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grpSp>
            <p:nvGrpSpPr>
              <p:cNvPr id="44072" name="Group 56"/>
              <p:cNvGrpSpPr>
                <a:grpSpLocks/>
              </p:cNvGrpSpPr>
              <p:nvPr/>
            </p:nvGrpSpPr>
            <p:grpSpPr bwMode="auto">
              <a:xfrm>
                <a:off x="2532" y="0"/>
                <a:ext cx="2104" cy="376"/>
                <a:chOff x="0" y="0"/>
                <a:chExt cx="2104" cy="376"/>
              </a:xfrm>
            </p:grpSpPr>
            <p:sp>
              <p:nvSpPr>
                <p:cNvPr id="44073" name="Rectangle 54"/>
                <p:cNvSpPr>
                  <a:spLocks/>
                </p:cNvSpPr>
                <p:nvPr/>
              </p:nvSpPr>
              <p:spPr bwMode="auto">
                <a:xfrm>
                  <a:off x="0" y="0"/>
                  <a:ext cx="1043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4074" name="Rectangle 55"/>
                <p:cNvSpPr>
                  <a:spLocks/>
                </p:cNvSpPr>
                <p:nvPr/>
              </p:nvSpPr>
              <p:spPr bwMode="auto">
                <a:xfrm>
                  <a:off x="1060" y="0"/>
                  <a:ext cx="1044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</p:grpSp>
        <p:sp>
          <p:nvSpPr>
            <p:cNvPr id="127" name="Rectangle 58"/>
            <p:cNvSpPr>
              <a:spLocks/>
            </p:cNvSpPr>
            <p:nvPr/>
          </p:nvSpPr>
          <p:spPr bwMode="auto">
            <a:xfrm>
              <a:off x="2997" y="1240"/>
              <a:ext cx="1017" cy="14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6.512</a:t>
              </a:r>
            </a:p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7.053</a:t>
              </a:r>
            </a:p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2.944</a:t>
              </a:r>
            </a:p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16.509</a:t>
              </a:r>
            </a:p>
          </p:txBody>
        </p:sp>
        <p:sp>
          <p:nvSpPr>
            <p:cNvPr id="128" name="Rectangle 59"/>
            <p:cNvSpPr>
              <a:spLocks/>
            </p:cNvSpPr>
            <p:nvPr/>
          </p:nvSpPr>
          <p:spPr bwMode="auto">
            <a:xfrm>
              <a:off x="4057" y="1240"/>
              <a:ext cx="1011" cy="14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6.875</a:t>
              </a:r>
            </a:p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4.466 </a:t>
              </a:r>
            </a:p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 805 </a:t>
              </a:r>
            </a:p>
            <a:p>
              <a:pPr algn="r" eaLnBrk="1" hangingPunct="1">
                <a:lnSpc>
                  <a:spcPct val="90000"/>
                </a:lnSpc>
                <a:spcBef>
                  <a:spcPts val="1055"/>
                </a:spcBef>
                <a:defRPr/>
              </a:pPr>
              <a:r>
                <a:rPr lang="en-US" sz="22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12.146 </a:t>
              </a:r>
            </a:p>
          </p:txBody>
        </p:sp>
        <p:sp>
          <p:nvSpPr>
            <p:cNvPr id="129" name="Rectangle 60"/>
            <p:cNvSpPr>
              <a:spLocks/>
            </p:cNvSpPr>
            <p:nvPr/>
          </p:nvSpPr>
          <p:spPr bwMode="auto">
            <a:xfrm>
              <a:off x="1005" y="1289"/>
              <a:ext cx="2079" cy="10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spcBef>
                  <a:spcPts val="1688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Vitória</a:t>
              </a:r>
            </a:p>
            <a:p>
              <a:pPr eaLnBrk="1" hangingPunct="1">
                <a:lnSpc>
                  <a:spcPct val="90000"/>
                </a:lnSpc>
                <a:spcBef>
                  <a:spcPts val="1688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Itaguaí/Rio de Janeiro</a:t>
              </a:r>
            </a:p>
            <a:p>
              <a:pPr eaLnBrk="1" hangingPunct="1">
                <a:lnSpc>
                  <a:spcPct val="90000"/>
                </a:lnSpc>
                <a:spcBef>
                  <a:spcPts val="1688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Santos/São Sebastião</a:t>
              </a:r>
            </a:p>
          </p:txBody>
        </p:sp>
        <p:sp>
          <p:nvSpPr>
            <p:cNvPr id="130" name="Rectangle 61"/>
            <p:cNvSpPr>
              <a:spLocks/>
            </p:cNvSpPr>
            <p:nvPr/>
          </p:nvSpPr>
          <p:spPr bwMode="auto">
            <a:xfrm>
              <a:off x="573" y="1271"/>
              <a:ext cx="375" cy="103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90000"/>
                </a:lnSpc>
                <a:spcBef>
                  <a:spcPts val="1687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ES</a:t>
              </a:r>
            </a:p>
            <a:p>
              <a:pPr eaLnBrk="1" hangingPunct="1">
                <a:lnSpc>
                  <a:spcPct val="90000"/>
                </a:lnSpc>
                <a:spcBef>
                  <a:spcPts val="1687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RJ</a:t>
              </a:r>
            </a:p>
            <a:p>
              <a:pPr eaLnBrk="1" hangingPunct="1">
                <a:lnSpc>
                  <a:spcPct val="90000"/>
                </a:lnSpc>
                <a:spcBef>
                  <a:spcPts val="1687"/>
                </a:spcBef>
                <a:defRPr/>
              </a:pPr>
              <a:r>
                <a:rPr lang="en-US" sz="1500" b="1">
                  <a:solidFill>
                    <a:srgbClr val="FFFFFF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SP</a:t>
              </a:r>
            </a:p>
          </p:txBody>
        </p:sp>
        <p:pic>
          <p:nvPicPr>
            <p:cNvPr id="44069" name="Picture 62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2792"/>
              <a:ext cx="5912" cy="9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sp>
        <p:nvSpPr>
          <p:cNvPr id="142" name="Rectangle 43"/>
          <p:cNvSpPr>
            <a:spLocks/>
          </p:cNvSpPr>
          <p:nvPr/>
        </p:nvSpPr>
        <p:spPr bwMode="auto">
          <a:xfrm>
            <a:off x="3525838" y="1928813"/>
            <a:ext cx="1108075" cy="606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 anchor="b"/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2014/15</a:t>
            </a:r>
          </a:p>
        </p:txBody>
      </p:sp>
      <p:sp>
        <p:nvSpPr>
          <p:cNvPr id="143" name="Rectangle 71"/>
          <p:cNvSpPr>
            <a:spLocks/>
          </p:cNvSpPr>
          <p:nvPr/>
        </p:nvSpPr>
        <p:spPr bwMode="auto">
          <a:xfrm>
            <a:off x="4691063" y="1924050"/>
            <a:ext cx="1068387" cy="608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 anchor="b"/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2016/17</a:t>
            </a:r>
            <a:endParaRPr lang="en-US" sz="2200" b="1" dirty="0">
              <a:solidFill>
                <a:srgbClr val="10283C"/>
              </a:solidFill>
              <a:latin typeface="Helvetica" charset="0"/>
              <a:ea typeface="ＭＳ Ｐゴシック" charset="0"/>
              <a:cs typeface="Helvetica" charset="0"/>
              <a:sym typeface="Helvetica" charset="0"/>
            </a:endParaRPr>
          </a:p>
        </p:txBody>
      </p:sp>
      <p:sp>
        <p:nvSpPr>
          <p:cNvPr id="44040" name="Título 3"/>
          <p:cNvSpPr txBox="1">
            <a:spLocks/>
          </p:cNvSpPr>
          <p:nvPr/>
        </p:nvSpPr>
        <p:spPr bwMode="auto">
          <a:xfrm>
            <a:off x="927100" y="476250"/>
            <a:ext cx="3573463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/>
            </a:r>
            <a:br>
              <a:rPr lang="en-US" sz="1600" b="1">
                <a:solidFill>
                  <a:srgbClr val="C00000"/>
                </a:solidFill>
                <a:latin typeface="Arial" pitchFamily="34" charset="0"/>
              </a:rPr>
            </a:br>
            <a:r>
              <a:rPr lang="en-US" sz="1600" b="1">
                <a:solidFill>
                  <a:srgbClr val="C00000"/>
                </a:solidFill>
                <a:latin typeface="Arial" pitchFamily="34" charset="0"/>
              </a:rPr>
              <a:t>PROGRAMA DE INVESTIMENTOS</a:t>
            </a:r>
            <a:endParaRPr lang="pt-BR" sz="1600">
              <a:solidFill>
                <a:srgbClr val="C00000"/>
              </a:solidFill>
            </a:endParaRPr>
          </a:p>
        </p:txBody>
      </p:sp>
      <p:cxnSp>
        <p:nvCxnSpPr>
          <p:cNvPr id="101" name="Conector reto 100"/>
          <p:cNvCxnSpPr/>
          <p:nvPr/>
        </p:nvCxnSpPr>
        <p:spPr>
          <a:xfrm>
            <a:off x="4286250" y="857250"/>
            <a:ext cx="5038725" cy="793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Elipse 101"/>
          <p:cNvSpPr/>
          <p:nvPr/>
        </p:nvSpPr>
        <p:spPr>
          <a:xfrm>
            <a:off x="4500563" y="4581525"/>
            <a:ext cx="2847975" cy="1419225"/>
          </a:xfrm>
          <a:prstGeom prst="ellipse">
            <a:avLst/>
          </a:prstGeom>
          <a:solidFill>
            <a:schemeClr val="tx2">
              <a:lumMod val="40000"/>
              <a:lumOff val="60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14" name="Grupo 102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4046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4048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4051" name="Imagem 76"/>
                <p:cNvPicPr>
                  <a:picLocks noChangeAspect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10" name="Conector reto 109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1" name="Retângulo 110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07" name="Retângulo 106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4050" name="Imagem 75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5" name="Retângulo 104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4044" name="CaixaDeTexto 111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4045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263AA1CF-98F7-4563-BCCE-51168E857E0B}" type="slidenum">
              <a:rPr lang="pt-BR" sz="1200">
                <a:solidFill>
                  <a:srgbClr val="898989"/>
                </a:solidFill>
              </a:rPr>
              <a:pPr algn="r" eaLnBrk="1" hangingPunct="1"/>
              <a:t>38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/>
          </p:cNvSpPr>
          <p:nvPr/>
        </p:nvSpPr>
        <p:spPr bwMode="auto">
          <a:xfrm rot="-5400000">
            <a:off x="2772568" y="486569"/>
            <a:ext cx="3579813" cy="9197976"/>
          </a:xfrm>
          <a:prstGeom prst="rect">
            <a:avLst/>
          </a:prstGeom>
          <a:gradFill rotWithShape="0">
            <a:gsLst>
              <a:gs pos="0">
                <a:srgbClr val="CAE1FF">
                  <a:alpha val="0"/>
                </a:srgbClr>
              </a:gs>
              <a:gs pos="100000">
                <a:srgbClr val="CAE1FF">
                  <a:alpha val="79999"/>
                </a:srgbClr>
              </a:gs>
            </a:gsLst>
            <a:lin ang="5400000" scaled="1"/>
          </a:gra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endParaRPr lang="en-US"/>
          </a:p>
        </p:txBody>
      </p:sp>
      <p:grpSp>
        <p:nvGrpSpPr>
          <p:cNvPr id="45059" name="Group 24"/>
          <p:cNvGrpSpPr>
            <a:grpSpLocks/>
          </p:cNvGrpSpPr>
          <p:nvPr/>
        </p:nvGrpSpPr>
        <p:grpSpPr bwMode="auto">
          <a:xfrm>
            <a:off x="1455738" y="1884363"/>
            <a:ext cx="6991350" cy="4660900"/>
            <a:chOff x="0" y="0"/>
            <a:chExt cx="6264" cy="4176"/>
          </a:xfrm>
        </p:grpSpPr>
        <p:grpSp>
          <p:nvGrpSpPr>
            <p:cNvPr id="45139" name="Group 17"/>
            <p:cNvGrpSpPr>
              <a:grpSpLocks/>
            </p:cNvGrpSpPr>
            <p:nvPr/>
          </p:nvGrpSpPr>
          <p:grpSpPr bwMode="auto">
            <a:xfrm>
              <a:off x="0" y="0"/>
              <a:ext cx="6264" cy="4176"/>
              <a:chOff x="0" y="0"/>
              <a:chExt cx="6264" cy="4176"/>
            </a:xfrm>
          </p:grpSpPr>
          <p:pic>
            <p:nvPicPr>
              <p:cNvPr id="45146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6264" cy="417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47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768" y="90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48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504" y="104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49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952" y="158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0" name="Picture 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752" y="168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1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992" y="215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2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432" y="271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3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024" y="296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4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320" y="300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5" name="Picture 1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912" y="316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6" name="Picture 1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768" y="339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7" name="Picture 1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48" y="3640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8" name="Picture 1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52" y="3808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59" name="Picture 1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024" y="1424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pic>
            <p:nvPicPr>
              <p:cNvPr id="45160" name="Picture 1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240" y="1952"/>
                <a:ext cx="136" cy="9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</p:grpSp>
        <p:pic>
          <p:nvPicPr>
            <p:cNvPr id="45140" name="Picture 1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12" y="576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5141" name="Picture 1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8" y="720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5142" name="Picture 2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32" y="904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5143" name="Picture 2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52" y="83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5144" name="Picture 2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04" y="800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45145" name="Picture 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00" y="1392"/>
              <a:ext cx="136" cy="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grpSp>
        <p:nvGrpSpPr>
          <p:cNvPr id="45060" name="Group 3"/>
          <p:cNvGrpSpPr>
            <a:grpSpLocks/>
          </p:cNvGrpSpPr>
          <p:nvPr/>
        </p:nvGrpSpPr>
        <p:grpSpPr bwMode="auto">
          <a:xfrm>
            <a:off x="2530475" y="2316163"/>
            <a:ext cx="6729413" cy="4110037"/>
            <a:chOff x="3464795" y="3288965"/>
            <a:chExt cx="9569458" cy="5843037"/>
          </a:xfrm>
        </p:grpSpPr>
        <p:sp>
          <p:nvSpPr>
            <p:cNvPr id="45115" name="CaixaDeTexto 5"/>
            <p:cNvSpPr txBox="1">
              <a:spLocks noChangeArrowheads="1"/>
            </p:cNvSpPr>
            <p:nvPr/>
          </p:nvSpPr>
          <p:spPr bwMode="auto">
            <a:xfrm>
              <a:off x="3464795" y="4649406"/>
              <a:ext cx="138154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Velho</a:t>
              </a:r>
            </a:p>
          </p:txBody>
        </p:sp>
        <p:sp>
          <p:nvSpPr>
            <p:cNvPr id="45116" name="CaixaDeTexto 6"/>
            <p:cNvSpPr txBox="1">
              <a:spLocks noChangeArrowheads="1"/>
            </p:cNvSpPr>
            <p:nvPr/>
          </p:nvSpPr>
          <p:spPr bwMode="auto">
            <a:xfrm>
              <a:off x="3838002" y="4012657"/>
              <a:ext cx="1584639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Manaus/Itacoatiara</a:t>
              </a:r>
            </a:p>
          </p:txBody>
        </p:sp>
        <p:sp>
          <p:nvSpPr>
            <p:cNvPr id="45117" name="CaixaDeTexto 7"/>
            <p:cNvSpPr txBox="1">
              <a:spLocks noChangeArrowheads="1"/>
            </p:cNvSpPr>
            <p:nvPr/>
          </p:nvSpPr>
          <p:spPr bwMode="auto">
            <a:xfrm>
              <a:off x="6502424" y="3713653"/>
              <a:ext cx="1120417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Santarém</a:t>
              </a:r>
            </a:p>
          </p:txBody>
        </p:sp>
        <p:sp>
          <p:nvSpPr>
            <p:cNvPr id="45118" name="CaixaDeTexto 33"/>
            <p:cNvSpPr txBox="1">
              <a:spLocks noChangeArrowheads="1"/>
            </p:cNvSpPr>
            <p:nvPr/>
          </p:nvSpPr>
          <p:spPr bwMode="auto">
            <a:xfrm>
              <a:off x="7582594" y="4001653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Vila do Conde</a:t>
              </a:r>
            </a:p>
          </p:txBody>
        </p:sp>
        <p:sp>
          <p:nvSpPr>
            <p:cNvPr id="45119" name="CaixaDeTexto 38"/>
            <p:cNvSpPr txBox="1">
              <a:spLocks noChangeArrowheads="1"/>
            </p:cNvSpPr>
            <p:nvPr/>
          </p:nvSpPr>
          <p:spPr bwMode="auto">
            <a:xfrm>
              <a:off x="8888838" y="3627233"/>
              <a:ext cx="233056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Belém/Miramar/Outeiros</a:t>
              </a:r>
            </a:p>
          </p:txBody>
        </p:sp>
        <p:sp>
          <p:nvSpPr>
            <p:cNvPr id="45120" name="CaixaDeTexto 42"/>
            <p:cNvSpPr txBox="1">
              <a:spLocks noChangeArrowheads="1"/>
            </p:cNvSpPr>
            <p:nvPr/>
          </p:nvSpPr>
          <p:spPr bwMode="auto">
            <a:xfrm>
              <a:off x="10895119" y="4145650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Pecém</a:t>
              </a:r>
            </a:p>
          </p:txBody>
        </p:sp>
        <p:sp>
          <p:nvSpPr>
            <p:cNvPr id="45121" name="CaixaDeTexto 43"/>
            <p:cNvSpPr txBox="1">
              <a:spLocks noChangeArrowheads="1"/>
            </p:cNvSpPr>
            <p:nvPr/>
          </p:nvSpPr>
          <p:spPr bwMode="auto">
            <a:xfrm>
              <a:off x="9721849" y="3940368"/>
              <a:ext cx="1120828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Itaqui</a:t>
              </a:r>
            </a:p>
          </p:txBody>
        </p:sp>
        <p:sp>
          <p:nvSpPr>
            <p:cNvPr id="45122" name="CaixaDeTexto 44"/>
            <p:cNvSpPr txBox="1">
              <a:spLocks noChangeArrowheads="1"/>
            </p:cNvSpPr>
            <p:nvPr/>
          </p:nvSpPr>
          <p:spPr bwMode="auto">
            <a:xfrm>
              <a:off x="10441743" y="5801645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Aratu/Salvador</a:t>
              </a:r>
            </a:p>
          </p:txBody>
        </p:sp>
        <p:sp>
          <p:nvSpPr>
            <p:cNvPr id="45123" name="CaixaDeTexto 46"/>
            <p:cNvSpPr txBox="1">
              <a:spLocks noChangeArrowheads="1"/>
            </p:cNvSpPr>
            <p:nvPr/>
          </p:nvSpPr>
          <p:spPr bwMode="auto">
            <a:xfrm>
              <a:off x="11615233" y="5092683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Suape/Recife</a:t>
              </a:r>
            </a:p>
          </p:txBody>
        </p:sp>
        <p:sp>
          <p:nvSpPr>
            <p:cNvPr id="45124" name="CaixaDeTexto 48"/>
            <p:cNvSpPr txBox="1">
              <a:spLocks noChangeArrowheads="1"/>
            </p:cNvSpPr>
            <p:nvPr/>
          </p:nvSpPr>
          <p:spPr bwMode="auto">
            <a:xfrm>
              <a:off x="6692538" y="7797467"/>
              <a:ext cx="197335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Paranaguá/Antonina</a:t>
              </a:r>
            </a:p>
          </p:txBody>
        </p:sp>
        <p:sp>
          <p:nvSpPr>
            <p:cNvPr id="45125" name="CaixaDeTexto 53"/>
            <p:cNvSpPr txBox="1">
              <a:spLocks noChangeArrowheads="1"/>
            </p:cNvSpPr>
            <p:nvPr/>
          </p:nvSpPr>
          <p:spPr bwMode="auto">
            <a:xfrm>
              <a:off x="6574434" y="7961636"/>
              <a:ext cx="329739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5126" name="CaixaDeTexto 54"/>
            <p:cNvSpPr txBox="1">
              <a:spLocks noChangeArrowheads="1"/>
            </p:cNvSpPr>
            <p:nvPr/>
          </p:nvSpPr>
          <p:spPr bwMode="auto">
            <a:xfrm>
              <a:off x="5422276" y="8621117"/>
              <a:ext cx="129228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5127" name="CaixaDeTexto 56"/>
            <p:cNvSpPr txBox="1">
              <a:spLocks noChangeArrowheads="1"/>
            </p:cNvSpPr>
            <p:nvPr/>
          </p:nvSpPr>
          <p:spPr bwMode="auto">
            <a:xfrm>
              <a:off x="5233950" y="8825634"/>
              <a:ext cx="126847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Rio Grande</a:t>
              </a:r>
            </a:p>
          </p:txBody>
        </p:sp>
        <p:sp>
          <p:nvSpPr>
            <p:cNvPr id="45128" name="Elipse 1"/>
            <p:cNvSpPr>
              <a:spLocks noChangeArrowheads="1"/>
            </p:cNvSpPr>
            <p:nvPr/>
          </p:nvSpPr>
          <p:spPr bwMode="auto">
            <a:xfrm>
              <a:off x="10027831" y="4189327"/>
              <a:ext cx="304814" cy="263495"/>
            </a:xfrm>
            <a:prstGeom prst="ellipse">
              <a:avLst/>
            </a:prstGeom>
            <a:solidFill>
              <a:srgbClr val="0E77BC">
                <a:alpha val="0"/>
              </a:srgbClr>
            </a:solidFill>
            <a:ln w="254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lIns="91435" tIns="45718" rIns="91435" bIns="45718"/>
            <a:lstStyle/>
            <a:p>
              <a:pPr defTabSz="641350"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</a:endParaRPr>
            </a:p>
          </p:txBody>
        </p:sp>
        <p:sp>
          <p:nvSpPr>
            <p:cNvPr id="45129" name="CaixaDeTexto 44"/>
            <p:cNvSpPr txBox="1">
              <a:spLocks noChangeArrowheads="1"/>
            </p:cNvSpPr>
            <p:nvPr/>
          </p:nvSpPr>
          <p:spPr bwMode="auto">
            <a:xfrm>
              <a:off x="10022474" y="6101449"/>
              <a:ext cx="259251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Sul / Ilhéus</a:t>
              </a:r>
            </a:p>
          </p:txBody>
        </p:sp>
        <p:sp>
          <p:nvSpPr>
            <p:cNvPr id="45130" name="CaixaDeTexto 53"/>
            <p:cNvSpPr txBox="1">
              <a:spLocks noChangeArrowheads="1"/>
            </p:cNvSpPr>
            <p:nvPr/>
          </p:nvSpPr>
          <p:spPr bwMode="auto">
            <a:xfrm>
              <a:off x="6430412" y="8177635"/>
              <a:ext cx="329739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Itajaí/Imbituba/São Francisco do Sul</a:t>
              </a:r>
            </a:p>
          </p:txBody>
        </p:sp>
        <p:sp>
          <p:nvSpPr>
            <p:cNvPr id="45131" name="CaixaDeTexto 51"/>
            <p:cNvSpPr txBox="1">
              <a:spLocks noChangeArrowheads="1"/>
            </p:cNvSpPr>
            <p:nvPr/>
          </p:nvSpPr>
          <p:spPr bwMode="auto">
            <a:xfrm>
              <a:off x="9166845" y="6975070"/>
              <a:ext cx="2481380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Vitória</a:t>
              </a:r>
            </a:p>
          </p:txBody>
        </p:sp>
        <p:sp>
          <p:nvSpPr>
            <p:cNvPr id="45132" name="CaixaDeTexto 52"/>
            <p:cNvSpPr txBox="1">
              <a:spLocks noChangeArrowheads="1"/>
            </p:cNvSpPr>
            <p:nvPr/>
          </p:nvSpPr>
          <p:spPr bwMode="auto">
            <a:xfrm>
              <a:off x="7642402" y="7468726"/>
              <a:ext cx="876341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endParaRPr lang="en-US" sz="800" b="1">
                <a:solidFill>
                  <a:srgbClr val="A4A4A4"/>
                </a:solidFill>
                <a:latin typeface="Helvetica" pitchFamily="-84" charset="0"/>
                <a:ea typeface="ヒラギノ角ゴ ProN W3" pitchFamily="-84" charset="-128"/>
                <a:sym typeface="Gill Sans" pitchFamily="-84" charset="0"/>
              </a:endParaRPr>
            </a:p>
          </p:txBody>
        </p:sp>
        <p:sp>
          <p:nvSpPr>
            <p:cNvPr id="45133" name="CaixaDeTexto 55"/>
            <p:cNvSpPr txBox="1">
              <a:spLocks noChangeArrowheads="1"/>
            </p:cNvSpPr>
            <p:nvPr/>
          </p:nvSpPr>
          <p:spPr bwMode="auto">
            <a:xfrm>
              <a:off x="8450116" y="7457638"/>
              <a:ext cx="198410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Itaguaí/Rio de Janeiro</a:t>
              </a:r>
            </a:p>
          </p:txBody>
        </p:sp>
        <p:sp>
          <p:nvSpPr>
            <p:cNvPr id="45134" name="CaixaDeTexto 8"/>
            <p:cNvSpPr txBox="1">
              <a:spLocks noChangeArrowheads="1"/>
            </p:cNvSpPr>
            <p:nvPr/>
          </p:nvSpPr>
          <p:spPr bwMode="auto">
            <a:xfrm>
              <a:off x="7052595" y="7607383"/>
              <a:ext cx="2072662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Santos/São Sebastião</a:t>
              </a:r>
            </a:p>
          </p:txBody>
        </p:sp>
        <p:sp>
          <p:nvSpPr>
            <p:cNvPr id="45135" name="CaixaDeTexto 33"/>
            <p:cNvSpPr txBox="1">
              <a:spLocks noChangeArrowheads="1"/>
            </p:cNvSpPr>
            <p:nvPr/>
          </p:nvSpPr>
          <p:spPr bwMode="auto">
            <a:xfrm>
              <a:off x="8567559" y="3288965"/>
              <a:ext cx="1503433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A4A4A4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Macapá</a:t>
              </a:r>
            </a:p>
          </p:txBody>
        </p:sp>
        <p:sp>
          <p:nvSpPr>
            <p:cNvPr id="45136" name="CaixaDeTexto 46"/>
            <p:cNvSpPr txBox="1">
              <a:spLocks noChangeArrowheads="1"/>
            </p:cNvSpPr>
            <p:nvPr/>
          </p:nvSpPr>
          <p:spPr bwMode="auto">
            <a:xfrm>
              <a:off x="11705954" y="4872399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Cabedelo</a:t>
              </a:r>
            </a:p>
          </p:txBody>
        </p:sp>
        <p:sp>
          <p:nvSpPr>
            <p:cNvPr id="45137" name="CaixaDeTexto 46"/>
            <p:cNvSpPr txBox="1">
              <a:spLocks noChangeArrowheads="1"/>
            </p:cNvSpPr>
            <p:nvPr/>
          </p:nvSpPr>
          <p:spPr bwMode="auto">
            <a:xfrm>
              <a:off x="11343071" y="5390718"/>
              <a:ext cx="1245875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Maceió</a:t>
              </a:r>
            </a:p>
          </p:txBody>
        </p:sp>
        <p:sp>
          <p:nvSpPr>
            <p:cNvPr id="45138" name="CaixaDeTexto 56"/>
            <p:cNvSpPr txBox="1">
              <a:spLocks noChangeArrowheads="1"/>
            </p:cNvSpPr>
            <p:nvPr/>
          </p:nvSpPr>
          <p:spPr bwMode="auto">
            <a:xfrm>
              <a:off x="5768686" y="8527340"/>
              <a:ext cx="1268474" cy="306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5" tIns="45718" rIns="91435" bIns="45718">
              <a:spAutoFit/>
            </a:bodyPr>
            <a:lstStyle/>
            <a:p>
              <a:pPr eaLnBrk="1" hangingPunct="1"/>
              <a:r>
                <a:rPr lang="pt-BR" sz="800" b="1">
                  <a:solidFill>
                    <a:srgbClr val="000000"/>
                  </a:solidFill>
                  <a:latin typeface="Helvetica" pitchFamily="-84" charset="0"/>
                  <a:ea typeface="ヒラギノ角ゴ ProN W3" pitchFamily="-84" charset="-128"/>
                  <a:sym typeface="Gill Sans" pitchFamily="-84" charset="0"/>
                </a:rPr>
                <a:t>Porto Alegre</a:t>
              </a:r>
            </a:p>
          </p:txBody>
        </p:sp>
      </p:grpSp>
      <p:grpSp>
        <p:nvGrpSpPr>
          <p:cNvPr id="45061" name="Group 27"/>
          <p:cNvGrpSpPr>
            <a:grpSpLocks/>
          </p:cNvGrpSpPr>
          <p:nvPr/>
        </p:nvGrpSpPr>
        <p:grpSpPr bwMode="auto">
          <a:xfrm>
            <a:off x="3779838" y="5815013"/>
            <a:ext cx="519112" cy="385762"/>
            <a:chOff x="0" y="0"/>
            <a:chExt cx="465" cy="345"/>
          </a:xfrm>
        </p:grpSpPr>
        <p:sp>
          <p:nvSpPr>
            <p:cNvPr id="45113" name="Oval 25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5114" name="Oval 26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5062" name="Group 30"/>
          <p:cNvGrpSpPr>
            <a:grpSpLocks/>
          </p:cNvGrpSpPr>
          <p:nvPr/>
        </p:nvGrpSpPr>
        <p:grpSpPr bwMode="auto">
          <a:xfrm>
            <a:off x="3440113" y="6002338"/>
            <a:ext cx="519112" cy="385762"/>
            <a:chOff x="0" y="0"/>
            <a:chExt cx="465" cy="345"/>
          </a:xfrm>
        </p:grpSpPr>
        <p:sp>
          <p:nvSpPr>
            <p:cNvPr id="45111" name="Oval 28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5112" name="Oval 29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5063" name="Group 33"/>
          <p:cNvGrpSpPr>
            <a:grpSpLocks/>
          </p:cNvGrpSpPr>
          <p:nvPr/>
        </p:nvGrpSpPr>
        <p:grpSpPr bwMode="auto">
          <a:xfrm>
            <a:off x="4351338" y="5529263"/>
            <a:ext cx="519112" cy="385762"/>
            <a:chOff x="0" y="0"/>
            <a:chExt cx="465" cy="345"/>
          </a:xfrm>
        </p:grpSpPr>
        <p:sp>
          <p:nvSpPr>
            <p:cNvPr id="45109" name="Oval 31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5110" name="Oval 32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grpSp>
        <p:nvGrpSpPr>
          <p:cNvPr id="45064" name="Group 36"/>
          <p:cNvGrpSpPr>
            <a:grpSpLocks/>
          </p:cNvGrpSpPr>
          <p:nvPr/>
        </p:nvGrpSpPr>
        <p:grpSpPr bwMode="auto">
          <a:xfrm>
            <a:off x="4511675" y="5287963"/>
            <a:ext cx="519113" cy="385762"/>
            <a:chOff x="0" y="0"/>
            <a:chExt cx="465" cy="345"/>
          </a:xfrm>
        </p:grpSpPr>
        <p:sp>
          <p:nvSpPr>
            <p:cNvPr id="45107" name="Oval 34"/>
            <p:cNvSpPr>
              <a:spLocks/>
            </p:cNvSpPr>
            <p:nvPr/>
          </p:nvSpPr>
          <p:spPr bwMode="auto">
            <a:xfrm rot="-883034">
              <a:off x="24" y="48"/>
              <a:ext cx="416" cy="248"/>
            </a:xfrm>
            <a:prstGeom prst="ellipse">
              <a:avLst/>
            </a:prstGeom>
            <a:gradFill rotWithShape="0">
              <a:gsLst>
                <a:gs pos="0">
                  <a:srgbClr val="52C5FE"/>
                </a:gs>
                <a:gs pos="100000">
                  <a:srgbClr val="52C5FE">
                    <a:alpha val="4999"/>
                  </a:srgbClr>
                </a:gs>
              </a:gsLst>
              <a:path path="rect">
                <a:fillToRect l="50000" t="50000" r="50000" b="50000"/>
              </a:path>
            </a:gra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5108" name="Oval 35"/>
            <p:cNvSpPr>
              <a:spLocks/>
            </p:cNvSpPr>
            <p:nvPr/>
          </p:nvSpPr>
          <p:spPr bwMode="auto">
            <a:xfrm rot="-883034">
              <a:off x="151" y="121"/>
              <a:ext cx="160" cy="96"/>
            </a:xfrm>
            <a:prstGeom prst="ellipse">
              <a:avLst/>
            </a:prstGeom>
            <a:solidFill>
              <a:srgbClr val="1B3D67"/>
            </a:solidFill>
            <a:ln w="1270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</p:grpSp>
      <p:sp>
        <p:nvSpPr>
          <p:cNvPr id="45065" name="AutoShape 39"/>
          <p:cNvSpPr>
            <a:spLocks/>
          </p:cNvSpPr>
          <p:nvPr/>
        </p:nvSpPr>
        <p:spPr bwMode="auto">
          <a:xfrm>
            <a:off x="581025" y="1357313"/>
            <a:ext cx="5232400" cy="3500437"/>
          </a:xfrm>
          <a:prstGeom prst="roundRect">
            <a:avLst>
              <a:gd name="adj" fmla="val 3824"/>
            </a:avLst>
          </a:prstGeom>
          <a:gradFill rotWithShape="0">
            <a:gsLst>
              <a:gs pos="0">
                <a:srgbClr val="2BC0FF">
                  <a:alpha val="89998"/>
                </a:srgbClr>
              </a:gs>
              <a:gs pos="100000">
                <a:srgbClr val="1F497C">
                  <a:alpha val="89998"/>
                </a:srgbClr>
              </a:gs>
            </a:gsLst>
            <a:lin ang="5400000" scaled="1"/>
          </a:gra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endParaRPr lang="en-US"/>
          </a:p>
        </p:txBody>
      </p:sp>
      <p:sp>
        <p:nvSpPr>
          <p:cNvPr id="28682" name="AutoShape 40"/>
          <p:cNvSpPr>
            <a:spLocks/>
          </p:cNvSpPr>
          <p:nvPr/>
        </p:nvSpPr>
        <p:spPr bwMode="auto">
          <a:xfrm>
            <a:off x="598488" y="1384300"/>
            <a:ext cx="5187950" cy="696913"/>
          </a:xfrm>
          <a:prstGeom prst="roundRect">
            <a:avLst>
              <a:gd name="adj" fmla="val 16380"/>
            </a:avLst>
          </a:prstGeom>
          <a:solidFill>
            <a:srgbClr val="002060"/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/>
          <a:p>
            <a:pPr eaLnBrk="1" hangingPunct="1">
              <a:defRPr/>
            </a:pPr>
            <a:endParaRPr lang="en-US"/>
          </a:p>
        </p:txBody>
      </p:sp>
      <p:sp>
        <p:nvSpPr>
          <p:cNvPr id="31785" name="Rectangle 41"/>
          <p:cNvSpPr>
            <a:spLocks/>
          </p:cNvSpPr>
          <p:nvPr/>
        </p:nvSpPr>
        <p:spPr bwMode="auto">
          <a:xfrm>
            <a:off x="860425" y="1562100"/>
            <a:ext cx="687388" cy="500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4997"/>
              </a:srgbClr>
            </a:outerShdw>
          </a:effectLst>
        </p:spPr>
        <p:txBody>
          <a:bodyPr lIns="0" tIns="0" rIns="0" bIns="0"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err="1">
                <a:solidFill>
                  <a:srgbClr val="FFC000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Sul</a:t>
            </a:r>
            <a:endParaRPr lang="en-US" sz="2800" b="1" dirty="0">
              <a:solidFill>
                <a:srgbClr val="FFC000"/>
              </a:solidFill>
              <a:latin typeface="Helvetica" charset="0"/>
              <a:ea typeface="ＭＳ Ｐゴシック" charset="0"/>
              <a:cs typeface="Helvetica" charset="0"/>
              <a:sym typeface="Helvetica" charset="0"/>
            </a:endParaRPr>
          </a:p>
        </p:txBody>
      </p:sp>
      <p:sp>
        <p:nvSpPr>
          <p:cNvPr id="31787" name="Rectangle 43"/>
          <p:cNvSpPr>
            <a:spLocks/>
          </p:cNvSpPr>
          <p:nvPr/>
        </p:nvSpPr>
        <p:spPr bwMode="auto">
          <a:xfrm>
            <a:off x="1214438" y="2286000"/>
            <a:ext cx="2195512" cy="392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b="1" dirty="0" err="1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Portos</a:t>
            </a:r>
            <a:endParaRPr lang="en-US" sz="2100" b="1" dirty="0">
              <a:solidFill>
                <a:srgbClr val="10283C"/>
              </a:solidFill>
              <a:latin typeface="Helvetica" charset="0"/>
              <a:ea typeface="ＭＳ Ｐゴシック" charset="0"/>
              <a:cs typeface="Helvetica" charset="0"/>
              <a:sym typeface="Helvetica" charset="0"/>
            </a:endParaRPr>
          </a:p>
        </p:txBody>
      </p:sp>
      <p:sp>
        <p:nvSpPr>
          <p:cNvPr id="31788" name="Rectangle 44"/>
          <p:cNvSpPr>
            <a:spLocks/>
          </p:cNvSpPr>
          <p:nvPr/>
        </p:nvSpPr>
        <p:spPr bwMode="auto">
          <a:xfrm>
            <a:off x="3562350" y="1516063"/>
            <a:ext cx="1714500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4997"/>
              </a:srgbClr>
            </a:outerShdw>
          </a:effectLst>
        </p:spPr>
        <p:txBody>
          <a:bodyPr lIns="0" tIns="0" rIns="0" bIns="0"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1900" b="1" dirty="0" err="1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Investimentos</a:t>
            </a:r>
            <a:r>
              <a:rPr lang="en-US" sz="1900" b="1" dirty="0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 </a:t>
            </a:r>
            <a:r>
              <a:rPr lang="en-US" sz="1100" b="1" dirty="0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(</a:t>
            </a:r>
            <a:r>
              <a:rPr lang="en-US" sz="1100" b="1" dirty="0" err="1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Milhões</a:t>
            </a:r>
            <a:r>
              <a:rPr lang="en-US" sz="1100" b="1" dirty="0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 R$)</a:t>
            </a:r>
          </a:p>
        </p:txBody>
      </p:sp>
      <p:sp>
        <p:nvSpPr>
          <p:cNvPr id="31789" name="Rectangle 45"/>
          <p:cNvSpPr>
            <a:spLocks/>
          </p:cNvSpPr>
          <p:nvPr/>
        </p:nvSpPr>
        <p:spPr bwMode="auto">
          <a:xfrm>
            <a:off x="704850" y="2303463"/>
            <a:ext cx="4826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UF</a:t>
            </a:r>
          </a:p>
        </p:txBody>
      </p:sp>
      <p:sp>
        <p:nvSpPr>
          <p:cNvPr id="31790" name="Rectangle 46"/>
          <p:cNvSpPr>
            <a:spLocks/>
          </p:cNvSpPr>
          <p:nvPr/>
        </p:nvSpPr>
        <p:spPr bwMode="auto">
          <a:xfrm>
            <a:off x="642938" y="4397375"/>
            <a:ext cx="1062037" cy="4111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0000"/>
              </a:srgbClr>
            </a:outerShdw>
          </a:effec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defRPr/>
            </a:pPr>
            <a:r>
              <a:rPr lang="en-US" sz="2200" b="1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itchFamily="-84" charset="0"/>
                <a:sym typeface="Helvetica" pitchFamily="-84" charset="0"/>
              </a:rPr>
              <a:t>TOTAL</a:t>
            </a:r>
          </a:p>
        </p:txBody>
      </p:sp>
      <p:grpSp>
        <p:nvGrpSpPr>
          <p:cNvPr id="45074" name="Group 53"/>
          <p:cNvGrpSpPr>
            <a:grpSpLocks/>
          </p:cNvGrpSpPr>
          <p:nvPr/>
        </p:nvGrpSpPr>
        <p:grpSpPr bwMode="auto">
          <a:xfrm>
            <a:off x="608013" y="2678113"/>
            <a:ext cx="5173662" cy="420687"/>
            <a:chOff x="0" y="0"/>
            <a:chExt cx="4636" cy="376"/>
          </a:xfrm>
        </p:grpSpPr>
        <p:sp>
          <p:nvSpPr>
            <p:cNvPr id="45102" name="Rectangle 48"/>
            <p:cNvSpPr>
              <a:spLocks/>
            </p:cNvSpPr>
            <p:nvPr/>
          </p:nvSpPr>
          <p:spPr bwMode="auto">
            <a:xfrm>
              <a:off x="493" y="0"/>
              <a:ext cx="2030" cy="376"/>
            </a:xfrm>
            <a:prstGeom prst="rect">
              <a:avLst/>
            </a:prstGeom>
            <a:solidFill>
              <a:srgbClr val="000000">
                <a:alpha val="20000"/>
              </a:srgb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5103" name="Rectangle 49"/>
            <p:cNvSpPr>
              <a:spLocks/>
            </p:cNvSpPr>
            <p:nvPr/>
          </p:nvSpPr>
          <p:spPr bwMode="auto">
            <a:xfrm>
              <a:off x="0" y="0"/>
              <a:ext cx="472" cy="376"/>
            </a:xfrm>
            <a:prstGeom prst="rect">
              <a:avLst/>
            </a:prstGeom>
            <a:solidFill>
              <a:srgbClr val="000000">
                <a:alpha val="20000"/>
              </a:srgb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grpSp>
          <p:nvGrpSpPr>
            <p:cNvPr id="45104" name="Group 52"/>
            <p:cNvGrpSpPr>
              <a:grpSpLocks/>
            </p:cNvGrpSpPr>
            <p:nvPr/>
          </p:nvGrpSpPr>
          <p:grpSpPr bwMode="auto">
            <a:xfrm>
              <a:off x="2532" y="0"/>
              <a:ext cx="2104" cy="376"/>
              <a:chOff x="0" y="0"/>
              <a:chExt cx="2104" cy="376"/>
            </a:xfrm>
          </p:grpSpPr>
          <p:sp>
            <p:nvSpPr>
              <p:cNvPr id="45105" name="Rectangle 50"/>
              <p:cNvSpPr>
                <a:spLocks/>
              </p:cNvSpPr>
              <p:nvPr/>
            </p:nvSpPr>
            <p:spPr bwMode="auto">
              <a:xfrm>
                <a:off x="0" y="0"/>
                <a:ext cx="1043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5106" name="Rectangle 51"/>
              <p:cNvSpPr>
                <a:spLocks/>
              </p:cNvSpPr>
              <p:nvPr/>
            </p:nvSpPr>
            <p:spPr bwMode="auto">
              <a:xfrm>
                <a:off x="1060" y="0"/>
                <a:ext cx="1044" cy="376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</p:grpSp>
      <p:grpSp>
        <p:nvGrpSpPr>
          <p:cNvPr id="45075" name="Group 59"/>
          <p:cNvGrpSpPr>
            <a:grpSpLocks/>
          </p:cNvGrpSpPr>
          <p:nvPr/>
        </p:nvGrpSpPr>
        <p:grpSpPr bwMode="auto">
          <a:xfrm>
            <a:off x="604838" y="3724275"/>
            <a:ext cx="5180012" cy="623888"/>
            <a:chOff x="0" y="0"/>
            <a:chExt cx="4640" cy="560"/>
          </a:xfrm>
        </p:grpSpPr>
        <p:sp>
          <p:nvSpPr>
            <p:cNvPr id="45097" name="Rectangle 54"/>
            <p:cNvSpPr>
              <a:spLocks/>
            </p:cNvSpPr>
            <p:nvPr/>
          </p:nvSpPr>
          <p:spPr bwMode="auto">
            <a:xfrm>
              <a:off x="494" y="0"/>
              <a:ext cx="2031" cy="560"/>
            </a:xfrm>
            <a:prstGeom prst="rect">
              <a:avLst/>
            </a:prstGeom>
            <a:solidFill>
              <a:srgbClr val="000000">
                <a:alpha val="20000"/>
              </a:srgb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sp>
          <p:nvSpPr>
            <p:cNvPr id="45098" name="Rectangle 55"/>
            <p:cNvSpPr>
              <a:spLocks/>
            </p:cNvSpPr>
            <p:nvPr/>
          </p:nvSpPr>
          <p:spPr bwMode="auto">
            <a:xfrm>
              <a:off x="0" y="0"/>
              <a:ext cx="472" cy="560"/>
            </a:xfrm>
            <a:prstGeom prst="rect">
              <a:avLst/>
            </a:prstGeom>
            <a:solidFill>
              <a:srgbClr val="000000">
                <a:alpha val="20000"/>
              </a:srgb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grpSp>
          <p:nvGrpSpPr>
            <p:cNvPr id="45099" name="Group 58"/>
            <p:cNvGrpSpPr>
              <a:grpSpLocks/>
            </p:cNvGrpSpPr>
            <p:nvPr/>
          </p:nvGrpSpPr>
          <p:grpSpPr bwMode="auto">
            <a:xfrm>
              <a:off x="2534" y="0"/>
              <a:ext cx="2106" cy="560"/>
              <a:chOff x="0" y="0"/>
              <a:chExt cx="2105" cy="560"/>
            </a:xfrm>
          </p:grpSpPr>
          <p:sp>
            <p:nvSpPr>
              <p:cNvPr id="45100" name="Rectangle 56"/>
              <p:cNvSpPr>
                <a:spLocks/>
              </p:cNvSpPr>
              <p:nvPr/>
            </p:nvSpPr>
            <p:spPr bwMode="auto">
              <a:xfrm>
                <a:off x="0" y="0"/>
                <a:ext cx="1044" cy="560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  <p:sp>
            <p:nvSpPr>
              <p:cNvPr id="45101" name="Rectangle 57"/>
              <p:cNvSpPr>
                <a:spLocks/>
              </p:cNvSpPr>
              <p:nvPr/>
            </p:nvSpPr>
            <p:spPr bwMode="auto">
              <a:xfrm>
                <a:off x="1061" y="0"/>
                <a:ext cx="1044" cy="560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/>
              </a:p>
            </p:txBody>
          </p:sp>
        </p:grpSp>
      </p:grpSp>
      <p:sp>
        <p:nvSpPr>
          <p:cNvPr id="31804" name="Rectangle 60"/>
          <p:cNvSpPr>
            <a:spLocks/>
          </p:cNvSpPr>
          <p:nvPr/>
        </p:nvSpPr>
        <p:spPr bwMode="auto">
          <a:xfrm>
            <a:off x="3384550" y="2741613"/>
            <a:ext cx="1062038" cy="2044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0000"/>
              </a:srgbClr>
            </a:outerShdw>
          </a:effectLst>
        </p:spPr>
        <p:txBody>
          <a:bodyPr lIns="0" tIns="0" rIns="0" bIns="0"/>
          <a:lstStyle/>
          <a:p>
            <a:pPr algn="r"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22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 1.038 </a:t>
            </a:r>
          </a:p>
          <a:p>
            <a:pPr algn="r"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22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1.343</a:t>
            </a:r>
          </a:p>
          <a:p>
            <a:pPr algn="r" eaLnBrk="1" hangingPunct="1">
              <a:lnSpc>
                <a:spcPct val="90000"/>
              </a:lnSpc>
              <a:spcBef>
                <a:spcPts val="2600"/>
              </a:spcBef>
              <a:defRPr/>
            </a:pPr>
            <a:r>
              <a:rPr lang="en-US" sz="22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 982 </a:t>
            </a:r>
          </a:p>
          <a:p>
            <a:pPr algn="r" eaLnBrk="1" hangingPunct="1">
              <a:lnSpc>
                <a:spcPct val="90000"/>
              </a:lnSpc>
              <a:spcBef>
                <a:spcPts val="1900"/>
              </a:spcBef>
              <a:defRPr/>
            </a:pPr>
            <a:r>
              <a:rPr lang="en-US" sz="2200" b="1">
                <a:solidFill>
                  <a:schemeClr val="bg1"/>
                </a:solidFill>
                <a:latin typeface="Helvetica" pitchFamily="-84" charset="0"/>
                <a:sym typeface="Helvetica" pitchFamily="-84" charset="0"/>
              </a:rPr>
              <a:t> </a:t>
            </a:r>
            <a:r>
              <a:rPr lang="en-US" sz="2200" b="1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itchFamily="-84" charset="0"/>
                <a:sym typeface="Helvetica" pitchFamily="-84" charset="0"/>
              </a:rPr>
              <a:t>3.363 </a:t>
            </a:r>
          </a:p>
        </p:txBody>
      </p:sp>
      <p:sp>
        <p:nvSpPr>
          <p:cNvPr id="31805" name="Rectangle 61"/>
          <p:cNvSpPr>
            <a:spLocks/>
          </p:cNvSpPr>
          <p:nvPr/>
        </p:nvSpPr>
        <p:spPr bwMode="auto">
          <a:xfrm>
            <a:off x="4616450" y="2741613"/>
            <a:ext cx="1062038" cy="2044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0000"/>
              </a:srgbClr>
            </a:outerShdw>
          </a:effectLst>
        </p:spPr>
        <p:txBody>
          <a:bodyPr lIns="0" tIns="0" rIns="0" bIns="0"/>
          <a:lstStyle/>
          <a:p>
            <a:pPr algn="r"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22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 3.329 </a:t>
            </a:r>
          </a:p>
          <a:p>
            <a:pPr algn="r"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22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 781 </a:t>
            </a:r>
          </a:p>
          <a:p>
            <a:pPr algn="r" eaLnBrk="1" hangingPunct="1">
              <a:lnSpc>
                <a:spcPct val="90000"/>
              </a:lnSpc>
              <a:spcBef>
                <a:spcPts val="2600"/>
              </a:spcBef>
              <a:defRPr/>
            </a:pPr>
            <a:r>
              <a:rPr lang="en-US" sz="22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 140 </a:t>
            </a:r>
          </a:p>
          <a:p>
            <a:pPr algn="r" eaLnBrk="1" hangingPunct="1">
              <a:lnSpc>
                <a:spcPct val="90000"/>
              </a:lnSpc>
              <a:spcBef>
                <a:spcPts val="1900"/>
              </a:spcBef>
              <a:defRPr/>
            </a:pPr>
            <a:r>
              <a:rPr lang="en-US" sz="2200" b="1">
                <a:solidFill>
                  <a:schemeClr val="bg1"/>
                </a:solidFill>
                <a:latin typeface="Helvetica" pitchFamily="-84" charset="0"/>
                <a:sym typeface="Helvetica" pitchFamily="-84" charset="0"/>
              </a:rPr>
              <a:t> </a:t>
            </a:r>
            <a:r>
              <a:rPr lang="en-US" sz="2200" b="1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elvetica" pitchFamily="-84" charset="0"/>
                <a:sym typeface="Helvetica" pitchFamily="-84" charset="0"/>
              </a:rPr>
              <a:t>4.250 </a:t>
            </a:r>
          </a:p>
        </p:txBody>
      </p:sp>
      <p:sp>
        <p:nvSpPr>
          <p:cNvPr id="31806" name="Rectangle 62"/>
          <p:cNvSpPr>
            <a:spLocks/>
          </p:cNvSpPr>
          <p:nvPr/>
        </p:nvSpPr>
        <p:spPr bwMode="auto">
          <a:xfrm>
            <a:off x="1196975" y="2776538"/>
            <a:ext cx="2320925" cy="157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0000"/>
              </a:srgbClr>
            </a:outerShdw>
          </a:effectLst>
        </p:spPr>
        <p:txBody>
          <a:bodyPr lIns="0" tIns="0" rIns="0" bIns="0"/>
          <a:lstStyle/>
          <a:p>
            <a:pPr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Paranaguá Antonina</a:t>
            </a:r>
          </a:p>
          <a:p>
            <a:pPr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Imbituba/Itajaí/</a:t>
            </a:r>
            <a:b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</a:br>
            <a: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São Francisco do Sul</a:t>
            </a:r>
          </a:p>
          <a:p>
            <a:pPr eaLnBrk="1" hangingPunct="1">
              <a:lnSpc>
                <a:spcPct val="90000"/>
              </a:lnSpc>
              <a:spcBef>
                <a:spcPts val="1688"/>
              </a:spcBef>
              <a:defRPr/>
            </a:pPr>
            <a: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Porto Alegre/</a:t>
            </a:r>
            <a:b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</a:br>
            <a:r>
              <a:rPr lang="en-US" sz="1500" b="1">
                <a:solidFill>
                  <a:srgbClr val="FFFFFF"/>
                </a:solidFill>
                <a:latin typeface="Helvetica" pitchFamily="-84" charset="0"/>
                <a:sym typeface="Helvetica" pitchFamily="-84" charset="0"/>
              </a:rPr>
              <a:t>Rio Grande</a:t>
            </a:r>
          </a:p>
        </p:txBody>
      </p:sp>
      <p:sp>
        <p:nvSpPr>
          <p:cNvPr id="31807" name="Rectangle 63"/>
          <p:cNvSpPr>
            <a:spLocks/>
          </p:cNvSpPr>
          <p:nvPr/>
        </p:nvSpPr>
        <p:spPr bwMode="auto">
          <a:xfrm>
            <a:off x="714375" y="2773363"/>
            <a:ext cx="419100" cy="1446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16200000" algn="ctr" rotWithShape="0">
              <a:srgbClr val="808080">
                <a:alpha val="70000"/>
              </a:srgbClr>
            </a:outerShdw>
          </a:effectLst>
        </p:spPr>
        <p:txBody>
          <a:bodyPr lIns="0" tIns="0" rIns="0" bIns="0"/>
          <a:lstStyle/>
          <a:p>
            <a:pPr eaLnBrk="1" hangingPunct="1">
              <a:lnSpc>
                <a:spcPct val="90000"/>
              </a:lnSpc>
              <a:spcBef>
                <a:spcPts val="2672"/>
              </a:spcBef>
              <a:defRPr/>
            </a:pPr>
            <a:r>
              <a:rPr lang="en-US" sz="1500" b="1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PR</a:t>
            </a:r>
          </a:p>
          <a:p>
            <a:pPr eaLnBrk="1" hangingPunct="1">
              <a:lnSpc>
                <a:spcPct val="90000"/>
              </a:lnSpc>
              <a:spcBef>
                <a:spcPts val="2672"/>
              </a:spcBef>
              <a:defRPr/>
            </a:pPr>
            <a:r>
              <a:rPr lang="en-US" sz="1500" b="1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SC</a:t>
            </a:r>
          </a:p>
          <a:p>
            <a:pPr eaLnBrk="1" hangingPunct="1">
              <a:lnSpc>
                <a:spcPct val="90000"/>
              </a:lnSpc>
              <a:spcBef>
                <a:spcPts val="3023"/>
              </a:spcBef>
              <a:defRPr/>
            </a:pPr>
            <a:r>
              <a:rPr lang="en-US" sz="1500" b="1">
                <a:solidFill>
                  <a:srgbClr val="FFFFFF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RS</a:t>
            </a:r>
          </a:p>
        </p:txBody>
      </p:sp>
      <p:pic>
        <p:nvPicPr>
          <p:cNvPr id="45080" name="Picture 64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25" y="4625975"/>
            <a:ext cx="6599238" cy="1098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91" name="Rectangle 43"/>
          <p:cNvSpPr>
            <a:spLocks/>
          </p:cNvSpPr>
          <p:nvPr/>
        </p:nvSpPr>
        <p:spPr bwMode="auto">
          <a:xfrm>
            <a:off x="3486150" y="1928813"/>
            <a:ext cx="1108075" cy="606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 anchor="b"/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2014/15</a:t>
            </a:r>
          </a:p>
        </p:txBody>
      </p:sp>
      <p:sp>
        <p:nvSpPr>
          <p:cNvPr id="92" name="Rectangle 71"/>
          <p:cNvSpPr>
            <a:spLocks/>
          </p:cNvSpPr>
          <p:nvPr/>
        </p:nvSpPr>
        <p:spPr bwMode="auto">
          <a:xfrm>
            <a:off x="4611688" y="1924050"/>
            <a:ext cx="1068387" cy="608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699" dir="5400000" algn="ctr" rotWithShape="0">
              <a:srgbClr val="FFFFFF">
                <a:alpha val="59998"/>
              </a:srgbClr>
            </a:outerShdw>
          </a:effectLst>
        </p:spPr>
        <p:txBody>
          <a:bodyPr lIns="0" tIns="0" rIns="0" bIns="0" anchor="b"/>
          <a:lstStyle/>
          <a:p>
            <a:pPr eaLnBrk="1" hangingPunct="1">
              <a:lnSpc>
                <a:spcPct val="70000"/>
              </a:lnSpc>
              <a:defRPr/>
            </a:pPr>
            <a:r>
              <a:rPr lang="en-US" sz="2000" b="1" dirty="0">
                <a:solidFill>
                  <a:srgbClr val="10283C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rPr>
              <a:t>2016/17</a:t>
            </a:r>
            <a:endParaRPr lang="en-US" sz="2200" b="1" dirty="0">
              <a:solidFill>
                <a:srgbClr val="10283C"/>
              </a:solidFill>
              <a:latin typeface="Helvetica" charset="0"/>
              <a:ea typeface="ＭＳ Ｐゴシック" charset="0"/>
              <a:cs typeface="Helvetica" charset="0"/>
              <a:sym typeface="Helvetica" charset="0"/>
            </a:endParaRPr>
          </a:p>
        </p:txBody>
      </p:sp>
      <p:sp>
        <p:nvSpPr>
          <p:cNvPr id="101" name="Título 3"/>
          <p:cNvSpPr txBox="1">
            <a:spLocks/>
          </p:cNvSpPr>
          <p:nvPr/>
        </p:nvSpPr>
        <p:spPr>
          <a:xfrm>
            <a:off x="868363" y="692150"/>
            <a:ext cx="3573462" cy="303213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PROGRAMA DE INVESTIMENTOS</a:t>
            </a:r>
            <a:endParaRPr lang="pt-BR" sz="1600" dirty="0">
              <a:solidFill>
                <a:srgbClr val="C00000"/>
              </a:solidFill>
            </a:endParaRPr>
          </a:p>
        </p:txBody>
      </p:sp>
      <p:cxnSp>
        <p:nvCxnSpPr>
          <p:cNvPr id="104" name="Conector reto 103"/>
          <p:cNvCxnSpPr/>
          <p:nvPr/>
        </p:nvCxnSpPr>
        <p:spPr>
          <a:xfrm>
            <a:off x="4286250" y="857250"/>
            <a:ext cx="5038725" cy="793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Elipse 104"/>
          <p:cNvSpPr/>
          <p:nvPr/>
        </p:nvSpPr>
        <p:spPr>
          <a:xfrm>
            <a:off x="2895600" y="5237163"/>
            <a:ext cx="2849563" cy="1419225"/>
          </a:xfrm>
          <a:prstGeom prst="ellipse">
            <a:avLst/>
          </a:prstGeom>
          <a:solidFill>
            <a:schemeClr val="tx2">
              <a:lumMod val="40000"/>
              <a:lumOff val="60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grpSp>
        <p:nvGrpSpPr>
          <p:cNvPr id="13" name="Grupo 105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5089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5091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5094" name="Imagem 76"/>
                <p:cNvPicPr>
                  <a:picLocks noChangeAspect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13" name="Conector reto 112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Retângulo 113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10" name="Retângulo 109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5093" name="Imagem 75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8" name="Retângulo 107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5087" name="CaixaDeTexto 114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5088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F86C65DF-6691-4C9A-9E18-E3240C014CAC}" type="slidenum">
              <a:rPr lang="pt-BR" sz="1200">
                <a:solidFill>
                  <a:srgbClr val="898989"/>
                </a:solidFill>
              </a:rPr>
              <a:pPr algn="r" eaLnBrk="1" hangingPunct="1"/>
              <a:t>39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3563938" y="836613"/>
            <a:ext cx="568801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083" name="Grupo 2"/>
          <p:cNvGrpSpPr>
            <a:grpSpLocks/>
          </p:cNvGrpSpPr>
          <p:nvPr/>
        </p:nvGrpSpPr>
        <p:grpSpPr bwMode="auto">
          <a:xfrm>
            <a:off x="1681163" y="1951038"/>
            <a:ext cx="5822950" cy="3370262"/>
            <a:chOff x="1616274" y="3103305"/>
            <a:chExt cx="5822156" cy="3370718"/>
          </a:xfrm>
        </p:grpSpPr>
        <p:sp>
          <p:nvSpPr>
            <p:cNvPr id="46098" name="AutoShape 39"/>
            <p:cNvSpPr>
              <a:spLocks/>
            </p:cNvSpPr>
            <p:nvPr/>
          </p:nvSpPr>
          <p:spPr bwMode="auto">
            <a:xfrm>
              <a:off x="1616274" y="3143250"/>
              <a:ext cx="5822156" cy="3330773"/>
            </a:xfrm>
            <a:prstGeom prst="roundRect">
              <a:avLst>
                <a:gd name="adj" fmla="val 3824"/>
              </a:avLst>
            </a:prstGeom>
            <a:gradFill rotWithShape="0">
              <a:gsLst>
                <a:gs pos="0">
                  <a:srgbClr val="2BC0FF">
                    <a:alpha val="89998"/>
                  </a:srgbClr>
                </a:gs>
                <a:gs pos="100000">
                  <a:srgbClr val="1F497C">
                    <a:alpha val="89998"/>
                  </a:srgbClr>
                </a:gs>
              </a:gsLst>
              <a:lin ang="5400000" scaled="1"/>
            </a:gra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/>
            </a:p>
          </p:txBody>
        </p:sp>
        <p:grpSp>
          <p:nvGrpSpPr>
            <p:cNvPr id="46099" name="Grupo 1"/>
            <p:cNvGrpSpPr>
              <a:grpSpLocks/>
            </p:cNvGrpSpPr>
            <p:nvPr/>
          </p:nvGrpSpPr>
          <p:grpSpPr bwMode="auto">
            <a:xfrm>
              <a:off x="1632796" y="3103305"/>
              <a:ext cx="5801822" cy="3238961"/>
              <a:chOff x="1632796" y="3103305"/>
              <a:chExt cx="5801822" cy="3238961"/>
            </a:xfrm>
          </p:grpSpPr>
          <p:sp>
            <p:nvSpPr>
              <p:cNvPr id="30731" name="AutoShape 23"/>
              <p:cNvSpPr>
                <a:spLocks/>
              </p:cNvSpPr>
              <p:nvPr/>
            </p:nvSpPr>
            <p:spPr bwMode="auto">
              <a:xfrm>
                <a:off x="1632796" y="3103305"/>
                <a:ext cx="5801822" cy="649435"/>
              </a:xfrm>
              <a:prstGeom prst="roundRect">
                <a:avLst>
                  <a:gd name="adj" fmla="val 16380"/>
                </a:avLst>
              </a:prstGeom>
              <a:solidFill>
                <a:srgbClr val="002060"/>
              </a:solidFill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/>
              <a:lstStyle/>
              <a:p>
                <a:pPr eaLnBrk="1" hangingPunct="1">
                  <a:defRPr/>
                </a:pPr>
                <a:endParaRPr lang="en-US"/>
              </a:p>
            </p:txBody>
          </p:sp>
          <p:sp>
            <p:nvSpPr>
              <p:cNvPr id="19" name="Rectangle 24"/>
              <p:cNvSpPr>
                <a:spLocks/>
              </p:cNvSpPr>
              <p:nvPr/>
            </p:nvSpPr>
            <p:spPr bwMode="auto">
              <a:xfrm>
                <a:off x="1881350" y="3227147"/>
                <a:ext cx="2122199" cy="46678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>
                <a:outerShdw dist="12699" dir="16200000" algn="ctr" rotWithShape="0">
                  <a:srgbClr val="808080">
                    <a:alpha val="74997"/>
                  </a:srgbClr>
                </a:outerShdw>
              </a:effectLst>
            </p:spPr>
            <p:txBody>
              <a:bodyPr lIns="0" tIns="0" rIns="0" bIns="0" anchor="ctr"/>
              <a:lstStyle/>
              <a:p>
                <a:pPr eaLnBrk="1" hangingPunct="1">
                  <a:lnSpc>
                    <a:spcPct val="90000"/>
                  </a:lnSpc>
                  <a:defRPr/>
                </a:pPr>
                <a:r>
                  <a:rPr lang="en-US" sz="2800" b="1" dirty="0" err="1">
                    <a:solidFill>
                      <a:srgbClr val="FFC000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Dragagem</a:t>
                </a:r>
                <a:endParaRPr lang="en-US" sz="2800" b="1" dirty="0">
                  <a:solidFill>
                    <a:srgbClr val="FFC000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endParaRPr>
              </a:p>
            </p:txBody>
          </p:sp>
          <p:sp>
            <p:nvSpPr>
              <p:cNvPr id="20" name="Rectangle 26"/>
              <p:cNvSpPr>
                <a:spLocks/>
              </p:cNvSpPr>
              <p:nvPr/>
            </p:nvSpPr>
            <p:spPr bwMode="auto">
              <a:xfrm>
                <a:off x="6219397" y="3227147"/>
                <a:ext cx="1160304" cy="31913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>
                <a:outerShdw dist="12699" dir="5400000" algn="ctr" rotWithShape="0">
                  <a:schemeClr val="bg2">
                    <a:alpha val="59998"/>
                  </a:schemeClr>
                </a:outerShdw>
              </a:effectLst>
            </p:spPr>
            <p:txBody>
              <a:bodyPr lIns="0" tIns="0" rIns="0" bIns="0" anchor="b"/>
              <a:lstStyle/>
              <a:p>
                <a:pPr eaLnBrk="1" hangingPunct="1">
                  <a:lnSpc>
                    <a:spcPct val="80000"/>
                  </a:lnSpc>
                  <a:defRPr/>
                </a:pPr>
                <a:r>
                  <a:rPr lang="en-US" sz="1600" b="1" dirty="0">
                    <a:solidFill>
                      <a:schemeClr val="bg1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R$ </a:t>
                </a:r>
                <a:r>
                  <a:rPr lang="en-US" sz="1600" b="1" dirty="0" err="1">
                    <a:solidFill>
                      <a:schemeClr val="bg1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milhões</a:t>
                </a:r>
                <a:endParaRPr lang="en-US" sz="1600" b="1" dirty="0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endParaRPr>
              </a:p>
            </p:txBody>
          </p:sp>
          <p:sp>
            <p:nvSpPr>
              <p:cNvPr id="22" name="Rectangle 27"/>
              <p:cNvSpPr>
                <a:spLocks/>
              </p:cNvSpPr>
              <p:nvPr/>
            </p:nvSpPr>
            <p:spPr bwMode="auto">
              <a:xfrm>
                <a:off x="1762304" y="3779671"/>
                <a:ext cx="2942824" cy="490603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>
                <a:outerShdw dist="12699" dir="5400000" algn="ctr" rotWithShape="0">
                  <a:schemeClr val="bg2">
                    <a:alpha val="59998"/>
                  </a:schemeClr>
                </a:outerShdw>
              </a:effectLst>
            </p:spPr>
            <p:txBody>
              <a:bodyPr lIns="0" tIns="0" rIns="0" bIns="0" anchor="b"/>
              <a:lstStyle/>
              <a:p>
                <a:pPr eaLnBrk="1" hangingPunct="1">
                  <a:lnSpc>
                    <a:spcPct val="90000"/>
                  </a:lnSpc>
                  <a:defRPr/>
                </a:pPr>
                <a:r>
                  <a:rPr lang="en-US" sz="2200" b="1" dirty="0" err="1">
                    <a:solidFill>
                      <a:srgbClr val="102939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Blocos</a:t>
                </a:r>
                <a:r>
                  <a:rPr lang="en-US" sz="2200" b="1" dirty="0">
                    <a:solidFill>
                      <a:srgbClr val="102939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 de </a:t>
                </a:r>
                <a:r>
                  <a:rPr lang="en-US" sz="2200" b="1" dirty="0" err="1">
                    <a:solidFill>
                      <a:srgbClr val="102939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Portos</a:t>
                </a:r>
                <a:endParaRPr lang="en-US" sz="1700" b="1" dirty="0">
                  <a:solidFill>
                    <a:srgbClr val="102939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endParaRPr>
              </a:p>
            </p:txBody>
          </p:sp>
          <p:grpSp>
            <p:nvGrpSpPr>
              <p:cNvPr id="46106" name="Group 37"/>
              <p:cNvGrpSpPr>
                <a:grpSpLocks/>
              </p:cNvGrpSpPr>
              <p:nvPr/>
            </p:nvGrpSpPr>
            <p:grpSpPr bwMode="auto">
              <a:xfrm>
                <a:off x="1638777" y="4402176"/>
                <a:ext cx="5795841" cy="1879615"/>
                <a:chOff x="-4" y="0"/>
                <a:chExt cx="3876" cy="1806"/>
              </a:xfrm>
            </p:grpSpPr>
            <p:sp>
              <p:nvSpPr>
                <p:cNvPr id="46110" name="Rectangle 34"/>
                <p:cNvSpPr>
                  <a:spLocks/>
                </p:cNvSpPr>
                <p:nvPr/>
              </p:nvSpPr>
              <p:spPr bwMode="auto">
                <a:xfrm>
                  <a:off x="3040" y="0"/>
                  <a:ext cx="832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6111" name="Rectangle 36"/>
                <p:cNvSpPr>
                  <a:spLocks/>
                </p:cNvSpPr>
                <p:nvPr/>
              </p:nvSpPr>
              <p:spPr bwMode="auto">
                <a:xfrm>
                  <a:off x="-4" y="0"/>
                  <a:ext cx="3020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6112" name="Rectangle 34"/>
                <p:cNvSpPr>
                  <a:spLocks/>
                </p:cNvSpPr>
                <p:nvPr/>
              </p:nvSpPr>
              <p:spPr bwMode="auto">
                <a:xfrm>
                  <a:off x="3040" y="729"/>
                  <a:ext cx="832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6113" name="Rectangle 51"/>
                <p:cNvSpPr>
                  <a:spLocks/>
                </p:cNvSpPr>
                <p:nvPr/>
              </p:nvSpPr>
              <p:spPr bwMode="auto">
                <a:xfrm>
                  <a:off x="-4" y="729"/>
                  <a:ext cx="3020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6114" name="Rectangle 34"/>
                <p:cNvSpPr>
                  <a:spLocks/>
                </p:cNvSpPr>
                <p:nvPr/>
              </p:nvSpPr>
              <p:spPr bwMode="auto">
                <a:xfrm>
                  <a:off x="3040" y="1430"/>
                  <a:ext cx="832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  <p:sp>
              <p:nvSpPr>
                <p:cNvPr id="46115" name="Rectangle 53"/>
                <p:cNvSpPr>
                  <a:spLocks/>
                </p:cNvSpPr>
                <p:nvPr/>
              </p:nvSpPr>
              <p:spPr bwMode="auto">
                <a:xfrm>
                  <a:off x="-4" y="1430"/>
                  <a:ext cx="3020" cy="376"/>
                </a:xfrm>
                <a:prstGeom prst="rect">
                  <a:avLst/>
                </a:prstGeom>
                <a:solidFill>
                  <a:srgbClr val="000000">
                    <a:alpha val="20000"/>
                  </a:srgbClr>
                </a:solidFill>
                <a:ln w="25400">
                  <a:solidFill>
                    <a:schemeClr val="tx1">
                      <a:alpha val="0"/>
                    </a:schemeClr>
                  </a:solidFill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/>
                  <a:endParaRPr lang="en-US"/>
                </a:p>
              </p:txBody>
            </p:sp>
          </p:grpSp>
          <p:sp>
            <p:nvSpPr>
              <p:cNvPr id="24" name="Rectangle 43"/>
              <p:cNvSpPr>
                <a:spLocks/>
              </p:cNvSpPr>
              <p:nvPr/>
            </p:nvSpPr>
            <p:spPr bwMode="auto">
              <a:xfrm>
                <a:off x="1775003" y="4378239"/>
                <a:ext cx="4476140" cy="1964004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>
                <a:outerShdw dist="12699" dir="16200000" algn="ctr" rotWithShape="0">
                  <a:srgbClr val="808080">
                    <a:alpha val="70000"/>
                  </a:srgbClr>
                </a:outerShdw>
              </a:effectLst>
            </p:spPr>
            <p:txBody>
              <a:bodyPr lIns="0" tIns="0" rIns="0" bIns="0"/>
              <a:lstStyle/>
              <a:p>
                <a:pPr eaLnBrk="1" hangingPunct="1">
                  <a:lnSpc>
                    <a:spcPts val="2775"/>
                  </a:lnSpc>
                  <a:spcAft>
                    <a:spcPts val="213"/>
                  </a:spcAft>
                  <a:defRPr/>
                </a:pPr>
                <a:r>
                  <a:rPr lang="en-US" sz="2000" b="1">
                    <a:solidFill>
                      <a:srgbClr val="FFFFFF"/>
                    </a:solidFill>
                    <a:latin typeface="Helvetica" pitchFamily="-84" charset="0"/>
                    <a:sym typeface="Helvetica" pitchFamily="-84" charset="0"/>
                  </a:rPr>
                  <a:t>Recife, Salvador, Fortaleza e Natal</a:t>
                </a:r>
              </a:p>
              <a:p>
                <a:pPr eaLnBrk="1" hangingPunct="1">
                  <a:lnSpc>
                    <a:spcPts val="2775"/>
                  </a:lnSpc>
                  <a:spcAft>
                    <a:spcPts val="213"/>
                  </a:spcAft>
                  <a:defRPr/>
                </a:pPr>
                <a:r>
                  <a:rPr lang="en-US" b="1">
                    <a:solidFill>
                      <a:srgbClr val="FFFFFF"/>
                    </a:solidFill>
                    <a:latin typeface="Helvetica" pitchFamily="-84" charset="0"/>
                    <a:sym typeface="Helvetica" pitchFamily="-84" charset="0"/>
                  </a:rPr>
                  <a:t>Itajaí, São Francisco do Sul e Imbituba</a:t>
                </a:r>
              </a:p>
              <a:p>
                <a:pPr eaLnBrk="1" hangingPunct="1">
                  <a:lnSpc>
                    <a:spcPts val="2775"/>
                  </a:lnSpc>
                  <a:spcAft>
                    <a:spcPts val="213"/>
                  </a:spcAft>
                  <a:defRPr/>
                </a:pPr>
                <a:r>
                  <a:rPr lang="en-US" sz="2000" b="1">
                    <a:solidFill>
                      <a:srgbClr val="FFFFFF"/>
                    </a:solidFill>
                    <a:latin typeface="Helvetica" pitchFamily="-84" charset="0"/>
                    <a:sym typeface="Helvetica" pitchFamily="-84" charset="0"/>
                  </a:rPr>
                  <a:t>Paranaguá</a:t>
                </a:r>
              </a:p>
              <a:p>
                <a:pPr eaLnBrk="1" hangingPunct="1">
                  <a:lnSpc>
                    <a:spcPts val="2775"/>
                  </a:lnSpc>
                  <a:spcAft>
                    <a:spcPts val="213"/>
                  </a:spcAft>
                  <a:defRPr/>
                </a:pPr>
                <a:r>
                  <a:rPr lang="en-US" sz="2000" b="1">
                    <a:solidFill>
                      <a:srgbClr val="FFFFFF"/>
                    </a:solidFill>
                    <a:latin typeface="Helvetica" pitchFamily="-84" charset="0"/>
                    <a:sym typeface="Helvetica" pitchFamily="-84" charset="0"/>
                  </a:rPr>
                  <a:t>Rio Grande</a:t>
                </a:r>
              </a:p>
              <a:p>
                <a:pPr eaLnBrk="1" hangingPunct="1">
                  <a:lnSpc>
                    <a:spcPts val="2775"/>
                  </a:lnSpc>
                  <a:spcAft>
                    <a:spcPts val="213"/>
                  </a:spcAft>
                  <a:defRPr/>
                </a:pPr>
                <a:r>
                  <a:rPr lang="en-US" sz="2000" b="1">
                    <a:solidFill>
                      <a:srgbClr val="FFFFFF"/>
                    </a:solidFill>
                    <a:latin typeface="Helvetica" pitchFamily="-84" charset="0"/>
                    <a:sym typeface="Helvetica" pitchFamily="-84" charset="0"/>
                  </a:rPr>
                  <a:t>Santos e Vitória</a:t>
                </a:r>
              </a:p>
            </p:txBody>
          </p:sp>
          <p:sp>
            <p:nvSpPr>
              <p:cNvPr id="26" name="Rectangle 44"/>
              <p:cNvSpPr>
                <a:spLocks/>
              </p:cNvSpPr>
              <p:nvPr/>
            </p:nvSpPr>
            <p:spPr bwMode="auto">
              <a:xfrm>
                <a:off x="6008287" y="4394117"/>
                <a:ext cx="1228558" cy="190684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>
                <a:outerShdw dist="12699" dir="16200000" algn="ctr" rotWithShape="0">
                  <a:srgbClr val="808080">
                    <a:alpha val="70000"/>
                  </a:srgbClr>
                </a:outerShdw>
              </a:effectLst>
            </p:spPr>
            <p:txBody>
              <a:bodyPr lIns="0" tIns="0" rIns="0" bIns="0"/>
              <a:lstStyle/>
              <a:p>
                <a:pPr algn="r" eaLnBrk="1" hangingPunct="1">
                  <a:lnSpc>
                    <a:spcPts val="2770"/>
                  </a:lnSpc>
                  <a:spcAft>
                    <a:spcPts val="211"/>
                  </a:spcAft>
                  <a:defRPr/>
                </a:pPr>
                <a:r>
                  <a:rPr lang="en-US" sz="2200" b="1" dirty="0">
                    <a:solidFill>
                      <a:srgbClr val="FFFFFF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 389 </a:t>
                </a:r>
              </a:p>
              <a:p>
                <a:pPr algn="r" eaLnBrk="1" hangingPunct="1">
                  <a:lnSpc>
                    <a:spcPts val="2770"/>
                  </a:lnSpc>
                  <a:spcAft>
                    <a:spcPts val="211"/>
                  </a:spcAft>
                  <a:defRPr/>
                </a:pPr>
                <a:r>
                  <a:rPr lang="en-US" sz="2200" b="1" dirty="0">
                    <a:solidFill>
                      <a:srgbClr val="FFFFFF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 477 </a:t>
                </a:r>
              </a:p>
              <a:p>
                <a:pPr algn="r" eaLnBrk="1" hangingPunct="1">
                  <a:lnSpc>
                    <a:spcPts val="2770"/>
                  </a:lnSpc>
                  <a:spcAft>
                    <a:spcPts val="211"/>
                  </a:spcAft>
                  <a:defRPr/>
                </a:pPr>
                <a:r>
                  <a:rPr lang="en-US" sz="2200" b="1" dirty="0">
                    <a:solidFill>
                      <a:srgbClr val="FFFFFF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 860 </a:t>
                </a:r>
              </a:p>
              <a:p>
                <a:pPr algn="r" eaLnBrk="1" hangingPunct="1">
                  <a:lnSpc>
                    <a:spcPts val="2770"/>
                  </a:lnSpc>
                  <a:spcAft>
                    <a:spcPts val="211"/>
                  </a:spcAft>
                  <a:defRPr/>
                </a:pPr>
                <a:r>
                  <a:rPr lang="en-US" sz="2200" b="1" dirty="0">
                    <a:solidFill>
                      <a:srgbClr val="FFFFFF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 1.000 </a:t>
                </a:r>
              </a:p>
              <a:p>
                <a:pPr algn="r" eaLnBrk="1" hangingPunct="1">
                  <a:lnSpc>
                    <a:spcPts val="2770"/>
                  </a:lnSpc>
                  <a:spcAft>
                    <a:spcPts val="211"/>
                  </a:spcAft>
                  <a:defRPr/>
                </a:pPr>
                <a:r>
                  <a:rPr lang="en-US" sz="2200" b="1" dirty="0">
                    <a:solidFill>
                      <a:srgbClr val="FFFFFF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 1.150 </a:t>
                </a:r>
              </a:p>
            </p:txBody>
          </p:sp>
          <p:sp>
            <p:nvSpPr>
              <p:cNvPr id="27" name="Rectangle 44"/>
              <p:cNvSpPr>
                <a:spLocks/>
              </p:cNvSpPr>
              <p:nvPr/>
            </p:nvSpPr>
            <p:spPr bwMode="auto">
              <a:xfrm>
                <a:off x="6008287" y="3901925"/>
                <a:ext cx="1228558" cy="395341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>
                <a:outerShdw dist="12699" dir="16200000" algn="ctr" rotWithShape="0">
                  <a:srgbClr val="808080">
                    <a:alpha val="70000"/>
                  </a:srgbClr>
                </a:outerShdw>
              </a:effectLst>
            </p:spPr>
            <p:txBody>
              <a:bodyPr lIns="0" tIns="0" rIns="0" bIns="0"/>
              <a:lstStyle/>
              <a:p>
                <a:pPr algn="r" eaLnBrk="1" hangingPunct="1">
                  <a:lnSpc>
                    <a:spcPts val="2770"/>
                  </a:lnSpc>
                  <a:spcAft>
                    <a:spcPts val="211"/>
                  </a:spcAft>
                  <a:defRPr/>
                </a:pPr>
                <a:r>
                  <a:rPr lang="en-US" sz="2200" b="1" dirty="0">
                    <a:solidFill>
                      <a:srgbClr val="FFFFFF"/>
                    </a:solidFill>
                    <a:latin typeface="Helvetica" charset="0"/>
                    <a:ea typeface="ＭＳ Ｐゴシック" charset="0"/>
                    <a:cs typeface="Helvetica" charset="0"/>
                    <a:sym typeface="Helvetica" charset="0"/>
                  </a:rPr>
                  <a:t>3.800</a:t>
                </a:r>
              </a:p>
            </p:txBody>
          </p:sp>
        </p:grpSp>
      </p:grpSp>
      <p:sp>
        <p:nvSpPr>
          <p:cNvPr id="38" name="Retângulo 37"/>
          <p:cNvSpPr/>
          <p:nvPr/>
        </p:nvSpPr>
        <p:spPr>
          <a:xfrm>
            <a:off x="5219700" y="476250"/>
            <a:ext cx="3313113" cy="311150"/>
          </a:xfrm>
          <a:prstGeom prst="rect">
            <a:avLst/>
          </a:prstGeom>
        </p:spPr>
        <p:txBody>
          <a:bodyPr lIns="64291" tIns="32146" rIns="64291" bIns="32146">
            <a:spAutoFit/>
          </a:bodyPr>
          <a:lstStyle/>
          <a:p>
            <a:pPr algn="r">
              <a:spcAft>
                <a:spcPts val="0"/>
              </a:spcAft>
              <a:defRPr/>
            </a:pPr>
            <a:r>
              <a:rPr lang="pt-BR" sz="1600" kern="0" dirty="0">
                <a:solidFill>
                  <a:srgbClr val="C00000"/>
                </a:solidFill>
                <a:latin typeface="Arial" pitchFamily="34" charset="0"/>
                <a:cs typeface="Arial" charset="0"/>
                <a:sym typeface="Helvetica Neue Medium" charset="0"/>
              </a:rPr>
              <a:t>Plano Nacional de Dragagem II</a:t>
            </a:r>
          </a:p>
        </p:txBody>
      </p:sp>
      <p:sp>
        <p:nvSpPr>
          <p:cNvPr id="46085" name="CaixaDeTexto 1"/>
          <p:cNvSpPr txBox="1">
            <a:spLocks noChangeArrowheads="1"/>
          </p:cNvSpPr>
          <p:nvPr/>
        </p:nvSpPr>
        <p:spPr bwMode="auto">
          <a:xfrm>
            <a:off x="1933575" y="5449888"/>
            <a:ext cx="5384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7800" algn="ctr" eaLnBrk="1" hangingPunct="1">
              <a:lnSpc>
                <a:spcPct val="150000"/>
              </a:lnSpc>
            </a:pPr>
            <a:r>
              <a:rPr lang="pt-BR" sz="1600">
                <a:solidFill>
                  <a:srgbClr val="595959"/>
                </a:solidFill>
              </a:rPr>
              <a:t>* Dragagem por resultado com manutenção por 10 anos</a:t>
            </a:r>
          </a:p>
        </p:txBody>
      </p:sp>
      <p:sp>
        <p:nvSpPr>
          <p:cNvPr id="46086" name="Título 3"/>
          <p:cNvSpPr>
            <a:spLocks noGrp="1"/>
          </p:cNvSpPr>
          <p:nvPr>
            <p:ph type="title"/>
          </p:nvPr>
        </p:nvSpPr>
        <p:spPr>
          <a:xfrm>
            <a:off x="971550" y="612775"/>
            <a:ext cx="3302000" cy="439738"/>
          </a:xfrm>
        </p:spPr>
        <p:txBody>
          <a:bodyPr/>
          <a:lstStyle/>
          <a:p>
            <a:pPr algn="l" eaLnBrk="1" hangingPunct="1"/>
            <a:r>
              <a:rPr lang="en-US" sz="1600" b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ACESSOS PORTUÁRIOS</a:t>
            </a:r>
            <a:endParaRPr lang="pt-BR" sz="1600" smtClean="0">
              <a:solidFill>
                <a:srgbClr val="C00000"/>
              </a:solidFill>
            </a:endParaRPr>
          </a:p>
        </p:txBody>
      </p:sp>
      <p:grpSp>
        <p:nvGrpSpPr>
          <p:cNvPr id="6" name="Grupo 35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6090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6092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6095" name="Imagem 76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44" name="Conector reto 43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5" name="Retângulo 44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41" name="Retângulo 40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6094" name="Imagem 75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9" name="Retângulo 38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6088" name="CaixaDeTexto 45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6089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68359C7A-F6B7-48E4-BDDE-B3F4A8CB0B9D}" type="slidenum">
              <a:rPr lang="pt-BR" sz="1200">
                <a:solidFill>
                  <a:srgbClr val="898989"/>
                </a:solidFill>
              </a:rPr>
              <a:pPr algn="r" eaLnBrk="1" hangingPunct="1"/>
              <a:t>40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3"/>
          <p:cNvSpPr>
            <a:spLocks noGrp="1"/>
          </p:cNvSpPr>
          <p:nvPr>
            <p:ph type="title"/>
          </p:nvPr>
        </p:nvSpPr>
        <p:spPr>
          <a:xfrm>
            <a:off x="971550" y="612775"/>
            <a:ext cx="3302000" cy="439738"/>
          </a:xfrm>
        </p:spPr>
        <p:txBody>
          <a:bodyPr/>
          <a:lstStyle/>
          <a:p>
            <a:pPr algn="l" eaLnBrk="1" hangingPunct="1"/>
            <a:r>
              <a:rPr lang="en-US" sz="1600" b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ACESSOS PORTUÁRIOS</a:t>
            </a:r>
            <a:endParaRPr lang="pt-BR" sz="1600" smtClean="0">
              <a:solidFill>
                <a:srgbClr val="C00000"/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3635375" y="865188"/>
            <a:ext cx="58324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08" name="CaixaDeTexto 1"/>
          <p:cNvSpPr txBox="1">
            <a:spLocks noChangeArrowheads="1"/>
          </p:cNvSpPr>
          <p:nvPr/>
        </p:nvSpPr>
        <p:spPr bwMode="auto">
          <a:xfrm>
            <a:off x="4589463" y="404813"/>
            <a:ext cx="338455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pt-BR" sz="1600">
                <a:solidFill>
                  <a:srgbClr val="C00000"/>
                </a:solidFill>
                <a:latin typeface="Arial" pitchFamily="34" charset="0"/>
              </a:rPr>
              <a:t>Acessos terrestres aos portos</a:t>
            </a:r>
          </a:p>
        </p:txBody>
      </p:sp>
      <p:sp>
        <p:nvSpPr>
          <p:cNvPr id="47109" name="CaixaDeTexto 1"/>
          <p:cNvSpPr txBox="1">
            <a:spLocks noChangeArrowheads="1"/>
          </p:cNvSpPr>
          <p:nvPr/>
        </p:nvSpPr>
        <p:spPr bwMode="auto">
          <a:xfrm>
            <a:off x="971550" y="1125538"/>
            <a:ext cx="69850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 algn="just" eaLnBrk="1" hangingPunct="1">
              <a:buFont typeface="Arial" pitchFamily="34" charset="0"/>
              <a:buChar char="•"/>
            </a:pPr>
            <a:r>
              <a:rPr lang="pt-BR" sz="1600">
                <a:solidFill>
                  <a:srgbClr val="595959"/>
                </a:solidFill>
              </a:rPr>
              <a:t>Construção de 17 </a:t>
            </a:r>
            <a:r>
              <a:rPr lang="pt-BR" sz="1600" b="1"/>
              <a:t>Áreas de Apoio Logístico Portuário </a:t>
            </a:r>
            <a:r>
              <a:rPr lang="pt-BR" sz="1600">
                <a:solidFill>
                  <a:srgbClr val="595959"/>
                </a:solidFill>
              </a:rPr>
              <a:t>– AALP (Santarém, Vila do Conde, Itaqui, Pecém, Fortaleza, Suape, Aratu, Salvador, Vitória, Rio de Janeiro, Itaguaí, Santos, Paranaguá, São Francisco do Sul, Itajaí, Imbituba e Rio Grande)</a:t>
            </a:r>
          </a:p>
          <a:p>
            <a:pPr marL="177800" indent="-177800" algn="just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pt-BR" sz="1600">
                <a:solidFill>
                  <a:srgbClr val="595959"/>
                </a:solidFill>
              </a:rPr>
              <a:t>45 intervenções em 18 Portos</a:t>
            </a:r>
          </a:p>
          <a:p>
            <a:pPr marL="177800" indent="-177800" algn="just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pt-BR" sz="1600">
                <a:solidFill>
                  <a:srgbClr val="595959"/>
                </a:solidFill>
              </a:rPr>
              <a:t>Criação da sala de situação específica para monitoramento</a:t>
            </a:r>
          </a:p>
        </p:txBody>
      </p:sp>
      <p:grpSp>
        <p:nvGrpSpPr>
          <p:cNvPr id="47110" name="Grupo 17"/>
          <p:cNvGrpSpPr>
            <a:grpSpLocks/>
          </p:cNvGrpSpPr>
          <p:nvPr/>
        </p:nvGrpSpPr>
        <p:grpSpPr bwMode="auto">
          <a:xfrm>
            <a:off x="2005013" y="3003550"/>
            <a:ext cx="5114925" cy="2959100"/>
            <a:chOff x="2298700" y="3060700"/>
            <a:chExt cx="8280400" cy="4737100"/>
          </a:xfrm>
        </p:grpSpPr>
        <p:sp>
          <p:nvSpPr>
            <p:cNvPr id="47122" name="AutoShape 39"/>
            <p:cNvSpPr>
              <a:spLocks/>
            </p:cNvSpPr>
            <p:nvPr/>
          </p:nvSpPr>
          <p:spPr bwMode="auto">
            <a:xfrm>
              <a:off x="2298700" y="3060700"/>
              <a:ext cx="8280400" cy="4737100"/>
            </a:xfrm>
            <a:prstGeom prst="roundRect">
              <a:avLst>
                <a:gd name="adj" fmla="val 3824"/>
              </a:avLst>
            </a:prstGeom>
            <a:gradFill rotWithShape="0">
              <a:gsLst>
                <a:gs pos="0">
                  <a:srgbClr val="2BC0FF">
                    <a:alpha val="89998"/>
                  </a:srgbClr>
                </a:gs>
                <a:gs pos="100000">
                  <a:srgbClr val="1F497C">
                    <a:alpha val="89998"/>
                  </a:srgbClr>
                </a:gs>
              </a:gsLst>
              <a:lin ang="5400000" scaled="1"/>
            </a:gra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/>
              <a:endParaRPr lang="en-US" sz="1000"/>
            </a:p>
          </p:txBody>
        </p:sp>
        <p:sp>
          <p:nvSpPr>
            <p:cNvPr id="31754" name="AutoShape 23"/>
            <p:cNvSpPr>
              <a:spLocks/>
            </p:cNvSpPr>
            <p:nvPr/>
          </p:nvSpPr>
          <p:spPr bwMode="auto">
            <a:xfrm>
              <a:off x="2322199" y="3077504"/>
              <a:ext cx="8228087" cy="1182676"/>
            </a:xfrm>
            <a:prstGeom prst="roundRect">
              <a:avLst>
                <a:gd name="adj" fmla="val 16380"/>
              </a:avLst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/>
            <a:lstStyle/>
            <a:p>
              <a:pPr eaLnBrk="1" hangingPunct="1">
                <a:defRPr/>
              </a:pPr>
              <a:endParaRPr lang="en-US" sz="2000"/>
            </a:p>
          </p:txBody>
        </p:sp>
        <p:sp>
          <p:nvSpPr>
            <p:cNvPr id="22" name="Rectangle 26"/>
            <p:cNvSpPr>
              <a:spLocks/>
            </p:cNvSpPr>
            <p:nvPr/>
          </p:nvSpPr>
          <p:spPr bwMode="auto">
            <a:xfrm>
              <a:off x="8774991" y="3126775"/>
              <a:ext cx="1649912" cy="7598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5400000" algn="ctr" rotWithShape="0">
                <a:schemeClr val="bg2">
                  <a:alpha val="59998"/>
                </a:schemeClr>
              </a:outerShdw>
            </a:effectLst>
          </p:spPr>
          <p:txBody>
            <a:bodyPr lIns="0" tIns="0" rIns="0" bIns="0" anchor="b"/>
            <a:lstStyle/>
            <a:p>
              <a:pPr eaLnBrk="1" hangingPunct="1">
                <a:lnSpc>
                  <a:spcPct val="80000"/>
                </a:lnSpc>
                <a:defRPr/>
              </a:pPr>
              <a:r>
                <a:rPr lang="en-US" sz="1400" b="1" dirty="0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R$ </a:t>
              </a:r>
              <a:r>
                <a:rPr lang="en-US" sz="1400" b="1" dirty="0" err="1">
                  <a:solidFill>
                    <a:schemeClr val="bg1"/>
                  </a:solidFill>
                  <a:latin typeface="Helvetica" charset="0"/>
                  <a:ea typeface="ＭＳ Ｐゴシック" charset="0"/>
                  <a:cs typeface="Helvetica" charset="0"/>
                  <a:sym typeface="Helvetica" charset="0"/>
                </a:rPr>
                <a:t>milhões</a:t>
              </a:r>
              <a:endParaRPr lang="en-US" sz="1400" b="1" dirty="0">
                <a:solidFill>
                  <a:schemeClr val="bg1"/>
                </a:solidFill>
                <a:latin typeface="Helvetica" charset="0"/>
                <a:ea typeface="ＭＳ Ｐゴシック" charset="0"/>
                <a:cs typeface="Helvetica" charset="0"/>
                <a:sym typeface="Helvetica" charset="0"/>
              </a:endParaRPr>
            </a:p>
          </p:txBody>
        </p:sp>
        <p:grpSp>
          <p:nvGrpSpPr>
            <p:cNvPr id="47127" name="Group 1"/>
            <p:cNvGrpSpPr>
              <a:grpSpLocks/>
            </p:cNvGrpSpPr>
            <p:nvPr/>
          </p:nvGrpSpPr>
          <p:grpSpPr bwMode="auto">
            <a:xfrm>
              <a:off x="2330706" y="4432298"/>
              <a:ext cx="8242974" cy="1087142"/>
              <a:chOff x="2330706" y="4593223"/>
              <a:chExt cx="8242974" cy="888118"/>
            </a:xfrm>
          </p:grpSpPr>
          <p:sp>
            <p:nvSpPr>
              <p:cNvPr id="47134" name="Rectangle 34"/>
              <p:cNvSpPr>
                <a:spLocks/>
              </p:cNvSpPr>
              <p:nvPr/>
            </p:nvSpPr>
            <p:spPr bwMode="auto">
              <a:xfrm>
                <a:off x="8457643" y="4593223"/>
                <a:ext cx="2116037" cy="888117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 sz="1000"/>
              </a:p>
            </p:txBody>
          </p:sp>
          <p:sp>
            <p:nvSpPr>
              <p:cNvPr id="47135" name="Rectangle 36"/>
              <p:cNvSpPr>
                <a:spLocks/>
              </p:cNvSpPr>
              <p:nvPr/>
            </p:nvSpPr>
            <p:spPr bwMode="auto">
              <a:xfrm>
                <a:off x="2330706" y="4593224"/>
                <a:ext cx="6075896" cy="888117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 sz="1100"/>
              </a:p>
            </p:txBody>
          </p:sp>
        </p:grpSp>
        <p:grpSp>
          <p:nvGrpSpPr>
            <p:cNvPr id="47128" name="Group 2"/>
            <p:cNvGrpSpPr>
              <a:grpSpLocks/>
            </p:cNvGrpSpPr>
            <p:nvPr/>
          </p:nvGrpSpPr>
          <p:grpSpPr bwMode="auto">
            <a:xfrm>
              <a:off x="2330706" y="6502400"/>
              <a:ext cx="8242974" cy="1074599"/>
              <a:chOff x="2330706" y="6561882"/>
              <a:chExt cx="8242974" cy="888117"/>
            </a:xfrm>
          </p:grpSpPr>
          <p:sp>
            <p:nvSpPr>
              <p:cNvPr id="47132" name="Rectangle 34"/>
              <p:cNvSpPr>
                <a:spLocks/>
              </p:cNvSpPr>
              <p:nvPr/>
            </p:nvSpPr>
            <p:spPr bwMode="auto">
              <a:xfrm>
                <a:off x="8495923" y="6561882"/>
                <a:ext cx="2077757" cy="888117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 sz="1000"/>
              </a:p>
            </p:txBody>
          </p:sp>
          <p:sp>
            <p:nvSpPr>
              <p:cNvPr id="47133" name="Rectangle 36"/>
              <p:cNvSpPr>
                <a:spLocks/>
              </p:cNvSpPr>
              <p:nvPr/>
            </p:nvSpPr>
            <p:spPr bwMode="auto">
              <a:xfrm>
                <a:off x="2330706" y="6561882"/>
                <a:ext cx="6114177" cy="888117"/>
              </a:xfrm>
              <a:prstGeom prst="rect">
                <a:avLst/>
              </a:prstGeom>
              <a:solidFill>
                <a:srgbClr val="000000">
                  <a:alpha val="20000"/>
                </a:srgbClr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/>
                <a:endParaRPr lang="en-US" sz="1000"/>
              </a:p>
            </p:txBody>
          </p:sp>
        </p:grpSp>
        <p:sp>
          <p:nvSpPr>
            <p:cNvPr id="26" name="Rectangle 24"/>
            <p:cNvSpPr>
              <a:spLocks/>
            </p:cNvSpPr>
            <p:nvPr/>
          </p:nvSpPr>
          <p:spPr bwMode="auto">
            <a:xfrm>
              <a:off x="2560836" y="3124235"/>
              <a:ext cx="5363499" cy="10800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4997"/>
                </a:srgbClr>
              </a:outerShdw>
            </a:effectLst>
          </p:spPr>
          <p:txBody>
            <a:bodyPr lIns="0" tIns="0" rIns="0" bIns="0" anchor="ctr"/>
            <a:lstStyle/>
            <a:p>
              <a:pPr marL="95250" indent="-38100">
                <a:spcAft>
                  <a:spcPts val="3000"/>
                </a:spcAft>
                <a:defRPr/>
              </a:pPr>
              <a:r>
                <a:rPr lang="pt-BR" b="1" kern="0" dirty="0">
                  <a:solidFill>
                    <a:schemeClr val="bg1"/>
                  </a:solidFill>
                  <a:latin typeface="Helvetica" charset="0"/>
                  <a:cs typeface="Arial" charset="0"/>
                  <a:sym typeface="Helvetica Neue Medium" charset="0"/>
                </a:rPr>
                <a:t>Novos Investimentos PAC</a:t>
              </a:r>
            </a:p>
          </p:txBody>
        </p:sp>
        <p:sp>
          <p:nvSpPr>
            <p:cNvPr id="27" name="Rectangle 43"/>
            <p:cNvSpPr>
              <a:spLocks/>
            </p:cNvSpPr>
            <p:nvPr/>
          </p:nvSpPr>
          <p:spPr bwMode="auto">
            <a:xfrm>
              <a:off x="2532565" y="4399999"/>
              <a:ext cx="6360643" cy="30038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eaLnBrk="1" hangingPunct="1">
                <a:lnSpc>
                  <a:spcPct val="150000"/>
                </a:lnSpc>
                <a:spcAft>
                  <a:spcPts val="300"/>
                </a:spcAft>
                <a:defRPr/>
              </a:pPr>
              <a:r>
                <a:rPr lang="en-US" sz="28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Rodoviários</a:t>
              </a:r>
            </a:p>
            <a:p>
              <a:pPr eaLnBrk="1" hangingPunct="1">
                <a:lnSpc>
                  <a:spcPct val="150000"/>
                </a:lnSpc>
                <a:spcAft>
                  <a:spcPts val="300"/>
                </a:spcAft>
                <a:defRPr/>
              </a:pPr>
              <a:r>
                <a:rPr lang="en-US" sz="28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Ferroviários</a:t>
              </a:r>
            </a:p>
            <a:p>
              <a:pPr eaLnBrk="1" hangingPunct="1">
                <a:lnSpc>
                  <a:spcPct val="150000"/>
                </a:lnSpc>
                <a:spcAft>
                  <a:spcPts val="300"/>
                </a:spcAft>
                <a:defRPr/>
              </a:pPr>
              <a:r>
                <a:rPr lang="en-US" sz="2800" b="1">
                  <a:solidFill>
                    <a:srgbClr val="FFC000"/>
                  </a:solidFill>
                  <a:latin typeface="Helvetica" pitchFamily="-84" charset="0"/>
                  <a:sym typeface="Helvetica" pitchFamily="-84" charset="0"/>
                </a:rPr>
                <a:t>TOTAL</a:t>
              </a:r>
            </a:p>
          </p:txBody>
        </p:sp>
        <p:sp>
          <p:nvSpPr>
            <p:cNvPr id="28" name="Rectangle 44"/>
            <p:cNvSpPr>
              <a:spLocks/>
            </p:cNvSpPr>
            <p:nvPr/>
          </p:nvSpPr>
          <p:spPr bwMode="auto">
            <a:xfrm>
              <a:off x="7795836" y="4435578"/>
              <a:ext cx="2590516" cy="300897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2699" dir="16200000" algn="ctr" rotWithShape="0">
                <a:srgbClr val="808080">
                  <a:alpha val="70000"/>
                </a:srgbClr>
              </a:outerShdw>
            </a:effectLst>
          </p:spPr>
          <p:txBody>
            <a:bodyPr lIns="0" tIns="0" rIns="0" bIns="0"/>
            <a:lstStyle/>
            <a:p>
              <a:pPr algn="r" eaLnBrk="1" hangingPunct="1">
                <a:lnSpc>
                  <a:spcPct val="150000"/>
                </a:lnSpc>
                <a:spcAft>
                  <a:spcPts val="300"/>
                </a:spcAft>
                <a:defRPr/>
              </a:pPr>
              <a:r>
                <a:rPr lang="en-US" sz="28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2.204</a:t>
              </a:r>
            </a:p>
            <a:p>
              <a:pPr algn="r" eaLnBrk="1" hangingPunct="1">
                <a:lnSpc>
                  <a:spcPct val="150000"/>
                </a:lnSpc>
                <a:spcAft>
                  <a:spcPts val="300"/>
                </a:spcAft>
                <a:defRPr/>
              </a:pPr>
              <a:r>
                <a:rPr lang="en-US" sz="2800" b="1">
                  <a:solidFill>
                    <a:srgbClr val="FFFFFF"/>
                  </a:solidFill>
                  <a:latin typeface="Helvetica" pitchFamily="-84" charset="0"/>
                  <a:sym typeface="Helvetica" pitchFamily="-84" charset="0"/>
                </a:rPr>
                <a:t>436</a:t>
              </a:r>
            </a:p>
            <a:p>
              <a:pPr algn="r" eaLnBrk="1" hangingPunct="1">
                <a:lnSpc>
                  <a:spcPct val="150000"/>
                </a:lnSpc>
                <a:spcAft>
                  <a:spcPts val="300"/>
                </a:spcAft>
                <a:defRPr/>
              </a:pPr>
              <a:r>
                <a:rPr lang="en-US" sz="2800" b="1">
                  <a:solidFill>
                    <a:srgbClr val="FFC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elvetica" pitchFamily="-84" charset="0"/>
                  <a:sym typeface="Helvetica" pitchFamily="-84" charset="0"/>
                </a:rPr>
                <a:t>2.640</a:t>
              </a:r>
            </a:p>
          </p:txBody>
        </p:sp>
      </p:grpSp>
      <p:grpSp>
        <p:nvGrpSpPr>
          <p:cNvPr id="6" name="Grupo 29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7114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7116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7119" name="Imagem 76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40" name="Conector reto 39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1" name="Retângulo 40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37" name="Retângulo 36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7118" name="Imagem 75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Retângulo 33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7112" name="CaixaDeTexto 41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7113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C19C8495-E48F-4510-B1E8-35841A88E622}" type="slidenum">
              <a:rPr lang="pt-BR" sz="1200">
                <a:solidFill>
                  <a:srgbClr val="898989"/>
                </a:solidFill>
              </a:rPr>
              <a:pPr algn="r" eaLnBrk="1" hangingPunct="1"/>
              <a:t>41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to 8"/>
          <p:cNvCxnSpPr>
            <a:cxnSpLocks noChangeShapeType="1"/>
          </p:cNvCxnSpPr>
          <p:nvPr/>
        </p:nvCxnSpPr>
        <p:spPr bwMode="auto">
          <a:xfrm>
            <a:off x="2916238" y="4292600"/>
            <a:ext cx="6227762" cy="0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round/>
            <a:headEnd/>
            <a:tailEnd/>
          </a:ln>
        </p:spPr>
      </p:cxnSp>
      <p:sp>
        <p:nvSpPr>
          <p:cNvPr id="7" name="CaixaDeTexto 16"/>
          <p:cNvSpPr txBox="1">
            <a:spLocks noChangeArrowheads="1"/>
          </p:cNvSpPr>
          <p:nvPr/>
        </p:nvSpPr>
        <p:spPr bwMode="auto">
          <a:xfrm>
            <a:off x="2825750" y="4652963"/>
            <a:ext cx="4271963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14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MÁRIO LIMA</a:t>
            </a:r>
          </a:p>
          <a:p>
            <a:pPr eaLnBrk="1" hangingPunct="1">
              <a:defRPr/>
            </a:pPr>
            <a:r>
              <a:rPr lang="pt-BR" sz="140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t>Secretário Executivo</a:t>
            </a:r>
          </a:p>
          <a:p>
            <a:pPr eaLnBrk="1" hangingPunct="1">
              <a:defRPr/>
            </a:pPr>
            <a:r>
              <a:rPr lang="pt-BR" sz="110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t>SECRETARIA DE PORTOS DA PRESIDÊNCIA DA REPÚBLICA</a:t>
            </a:r>
          </a:p>
          <a:p>
            <a:pPr eaLnBrk="1" hangingPunct="1">
              <a:defRPr/>
            </a:pPr>
            <a:r>
              <a:rPr lang="en-US" sz="140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t>SEP/PR</a:t>
            </a:r>
            <a:endParaRPr lang="pt-BR" sz="100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4913" y="3860800"/>
            <a:ext cx="1198562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upo 5"/>
          <p:cNvGrpSpPr>
            <a:grpSpLocks/>
          </p:cNvGrpSpPr>
          <p:nvPr/>
        </p:nvGrpSpPr>
        <p:grpSpPr bwMode="auto">
          <a:xfrm>
            <a:off x="-107950" y="6248400"/>
            <a:ext cx="8964613" cy="508000"/>
            <a:chOff x="0" y="6093296"/>
            <a:chExt cx="8964488" cy="507594"/>
          </a:xfrm>
        </p:grpSpPr>
        <p:grpSp>
          <p:nvGrpSpPr>
            <p:cNvPr id="48136" name="Grupo 71"/>
            <p:cNvGrpSpPr>
              <a:grpSpLocks/>
            </p:cNvGrpSpPr>
            <p:nvPr/>
          </p:nvGrpSpPr>
          <p:grpSpPr bwMode="auto">
            <a:xfrm>
              <a:off x="0" y="6093296"/>
              <a:ext cx="8964488" cy="507594"/>
              <a:chOff x="0" y="6093296"/>
              <a:chExt cx="8964488" cy="507594"/>
            </a:xfrm>
          </p:grpSpPr>
          <p:grpSp>
            <p:nvGrpSpPr>
              <p:cNvPr id="48138" name="Grupo 73"/>
              <p:cNvGrpSpPr>
                <a:grpSpLocks/>
              </p:cNvGrpSpPr>
              <p:nvPr/>
            </p:nvGrpSpPr>
            <p:grpSpPr bwMode="auto">
              <a:xfrm>
                <a:off x="0" y="6093296"/>
                <a:ext cx="8964488" cy="483450"/>
                <a:chOff x="0" y="6093296"/>
                <a:chExt cx="8964488" cy="483450"/>
              </a:xfrm>
            </p:grpSpPr>
            <p:pic>
              <p:nvPicPr>
                <p:cNvPr id="48141" name="Imagem 76"/>
                <p:cNvPicPr>
                  <a:picLocks noChangeAspect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169602" y="6093296"/>
                  <a:ext cx="794886" cy="4834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7" name="Conector reto 16"/>
                <p:cNvCxnSpPr/>
                <p:nvPr/>
              </p:nvCxnSpPr>
              <p:spPr>
                <a:xfrm>
                  <a:off x="2120870" y="6453371"/>
                  <a:ext cx="5832394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Retângulo 17"/>
                <p:cNvSpPr/>
                <p:nvPr/>
              </p:nvSpPr>
              <p:spPr>
                <a:xfrm>
                  <a:off x="0" y="6423232"/>
                  <a:ext cx="2120870" cy="6979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/>
                </a:p>
              </p:txBody>
            </p:sp>
          </p:grpSp>
          <p:sp>
            <p:nvSpPr>
              <p:cNvPr id="13" name="Retângulo 12"/>
              <p:cNvSpPr/>
              <p:nvPr/>
            </p:nvSpPr>
            <p:spPr>
              <a:xfrm>
                <a:off x="611179" y="6305851"/>
                <a:ext cx="936612" cy="291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pic>
            <p:nvPicPr>
              <p:cNvPr id="48140" name="Imagem 75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35716" y="6309013"/>
                <a:ext cx="887791" cy="2918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1" name="Retângulo 10"/>
            <p:cNvSpPr/>
            <p:nvPr/>
          </p:nvSpPr>
          <p:spPr>
            <a:xfrm>
              <a:off x="7956439" y="6405784"/>
              <a:ext cx="109536" cy="1046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48134" name="CaixaDeTexto 18"/>
          <p:cNvSpPr txBox="1">
            <a:spLocks noChangeArrowheads="1"/>
          </p:cNvSpPr>
          <p:nvPr/>
        </p:nvSpPr>
        <p:spPr bwMode="auto">
          <a:xfrm>
            <a:off x="4910138" y="6589713"/>
            <a:ext cx="30019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pt-BR" sz="700" i="1">
                <a:solidFill>
                  <a:srgbClr val="7F7F7F"/>
                </a:solidFill>
                <a:latin typeface="Arial" pitchFamily="34" charset="0"/>
              </a:rPr>
              <a:t>PROPOSTA PARA UMA LOGÍSTICA INTEGRADA E COMPETITIVA</a:t>
            </a:r>
          </a:p>
        </p:txBody>
      </p:sp>
      <p:sp>
        <p:nvSpPr>
          <p:cNvPr id="48135" name="Espaço Reservado para Número de Slide 3"/>
          <p:cNvSpPr txBox="1">
            <a:spLocks/>
          </p:cNvSpPr>
          <p:nvPr/>
        </p:nvSpPr>
        <p:spPr bwMode="auto">
          <a:xfrm>
            <a:off x="8339138" y="6292850"/>
            <a:ext cx="769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95970082-6F23-4542-A557-1F31AE4BF19E}" type="slidenum">
              <a:rPr lang="pt-BR" sz="1200">
                <a:solidFill>
                  <a:srgbClr val="898989"/>
                </a:solidFill>
              </a:rPr>
              <a:pPr algn="r" eaLnBrk="1" hangingPunct="1"/>
              <a:t>42</a:t>
            </a:fld>
            <a:endParaRPr lang="pt-BR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6426</TotalTime>
  <Words>3036</Words>
  <Application>Microsoft Office PowerPoint</Application>
  <PresentationFormat>Apresentação na tela (4:3)</PresentationFormat>
  <Paragraphs>1048</Paragraphs>
  <Slides>42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54" baseType="lpstr">
      <vt:lpstr>Calibri</vt:lpstr>
      <vt:lpstr>MS PGothic</vt:lpstr>
      <vt:lpstr>Arial</vt:lpstr>
      <vt:lpstr>Times New Roman</vt:lpstr>
      <vt:lpstr>Trebuchet MS</vt:lpstr>
      <vt:lpstr>Arial Narrow</vt:lpstr>
      <vt:lpstr>Helvetica</vt:lpstr>
      <vt:lpstr>Helvetica Neue Medium</vt:lpstr>
      <vt:lpstr>Helvetica Neue</vt:lpstr>
      <vt:lpstr>ヒラギノ角ゴ ProN W3</vt:lpstr>
      <vt:lpstr>Gill Sans</vt:lpstr>
      <vt:lpstr>Tema do Office</vt:lpstr>
      <vt:lpstr>Slide 1</vt:lpstr>
      <vt:lpstr>Slide 2</vt:lpstr>
      <vt:lpstr>Slide 3</vt:lpstr>
      <vt:lpstr>Slide 4</vt:lpstr>
      <vt:lpstr>PRINCIPAIS PRODUTOS EXPORTADOS Part% em valores - 2012</vt:lpstr>
      <vt:lpstr>PRINCIPAIS MERCADOS DE DESTINO DAS EXPORTAÇÕES Part % em Valores – 2012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Aumento do Porte e Dimensões dos Navios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ÁREAS TEMÁTICAS</vt:lpstr>
      <vt:lpstr>MUDANÇAS NO SEGMENTO OPERAÇÃO</vt:lpstr>
      <vt:lpstr>MUDANÇAS NO SEGMENTO OPERAÇÃO</vt:lpstr>
      <vt:lpstr>Slide 35</vt:lpstr>
      <vt:lpstr>Slide 36</vt:lpstr>
      <vt:lpstr>Slide 37</vt:lpstr>
      <vt:lpstr>Slide 38</vt:lpstr>
      <vt:lpstr>Slide 39</vt:lpstr>
      <vt:lpstr>ACESSOS PORTUÁRIOS</vt:lpstr>
      <vt:lpstr>ACESSOS PORTUÁRIOS</vt:lpstr>
      <vt:lpstr>Slide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Jully Jeanne de Lima Gomes</cp:lastModifiedBy>
  <cp:revision>326</cp:revision>
  <cp:lastPrinted>2011-11-22T22:45:41Z</cp:lastPrinted>
  <dcterms:created xsi:type="dcterms:W3CDTF">2011-08-25T13:18:03Z</dcterms:created>
  <dcterms:modified xsi:type="dcterms:W3CDTF">2013-09-13T14:43:27Z</dcterms:modified>
</cp:coreProperties>
</file>